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23.jpg" ContentType="image/png"/>
  <Override PartName="/ppt/media/image24.jpg" ContentType="image/png"/>
  <Override PartName="/ppt/media/image25.jpg" ContentType="image/png"/>
  <Override PartName="/ppt/media/image26.jpg" ContentType="image/png"/>
  <Override PartName="/ppt/media/image2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73" r:id="rId4"/>
    <p:sldId id="259" r:id="rId5"/>
    <p:sldId id="277" r:id="rId6"/>
    <p:sldId id="266" r:id="rId7"/>
    <p:sldId id="261" r:id="rId8"/>
    <p:sldId id="260" r:id="rId9"/>
    <p:sldId id="275" r:id="rId10"/>
    <p:sldId id="276" r:id="rId11"/>
    <p:sldId id="267" r:id="rId12"/>
  </p:sldIdLst>
  <p:sldSz cx="18288000" cy="10287000"/>
  <p:notesSz cx="6858000" cy="9144000"/>
  <p:embeddedFontLst>
    <p:embeddedFont>
      <p:font typeface="Assistant SemiBold" pitchFamily="2" charset="-79"/>
      <p:regular r:id="rId14"/>
      <p:bold r:id="rId15"/>
    </p:embeddedFont>
    <p:embeddedFont>
      <p:font typeface="Gilda Display" panose="020B0604020202020204" charset="0"/>
      <p:regular r:id="rId16"/>
    </p:embeddedFont>
    <p:embeddedFont>
      <p:font typeface="Inter Tight" panose="020B0604020202020204" charset="0"/>
      <p:regular r:id="rId17"/>
      <p:bold r:id="rId18"/>
      <p:italic r:id="rId19"/>
      <p:boldItalic r:id="rId20"/>
    </p:embeddedFont>
    <p:embeddedFont>
      <p:font typeface="Inter Tight SemiBold"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E7DA"/>
    <a:srgbClr val="FDDAC6"/>
    <a:srgbClr val="C9CEE4"/>
    <a:srgbClr val="6C5D54"/>
    <a:srgbClr val="F9F7F4"/>
    <a:srgbClr val="6F8E30"/>
    <a:srgbClr val="023858"/>
    <a:srgbClr val="CBDBD7"/>
    <a:srgbClr val="696969"/>
    <a:srgbClr val="8FB0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49F4F9-C901-46BB-9B64-F7826643B17C}">
  <a:tblStyle styleId="{2A49F4F9-C901-46BB-9B64-F7826643B17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6667" autoAdjust="0"/>
  </p:normalViewPr>
  <p:slideViewPr>
    <p:cSldViewPr snapToGrid="0">
      <p:cViewPr varScale="1">
        <p:scale>
          <a:sx n="55" d="100"/>
          <a:sy n="55" d="100"/>
        </p:scale>
        <p:origin x="686" y="58"/>
      </p:cViewPr>
      <p:guideLst>
        <p:guide orient="horz" pos="2160"/>
        <p:guide pos="2880"/>
      </p:guideLst>
    </p:cSldViewPr>
  </p:slideViewPr>
  <p:notesTextViewPr>
    <p:cViewPr>
      <p:scale>
        <a:sx n="133" d="100"/>
        <a:sy n="133"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Hello everyone. My name is Megan Howard, and today I’ll be presenting </a:t>
            </a:r>
            <a:r>
              <a:rPr lang="en-US" sz="1100" b="0" i="1" u="none" strike="noStrike" cap="none" dirty="0">
                <a:solidFill>
                  <a:srgbClr val="000000"/>
                </a:solidFill>
                <a:effectLst/>
                <a:latin typeface="Arial"/>
                <a:ea typeface="Arial"/>
                <a:cs typeface="Arial"/>
                <a:sym typeface="Arial"/>
              </a:rPr>
              <a:t>“USDA Plant Hardiness Zones - Climate Change and Its Impacts on Agricultural Crops in the Kentucky–West Virginia–Ohio Region.”</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We’ll look at how climate change is shifting USDA growing zones, influencing weather patterns, and affecting key crops like corn and soybeans.</a:t>
            </a: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To summarize —</a:t>
            </a:r>
          </a:p>
          <a:p>
            <a:pPr lvl="0"/>
            <a:r>
              <a:rPr lang="en-US" sz="1100" b="0" i="0" u="none" strike="noStrike" cap="none" dirty="0">
                <a:solidFill>
                  <a:srgbClr val="000000"/>
                </a:solidFill>
                <a:effectLst/>
                <a:latin typeface="Arial"/>
                <a:ea typeface="Arial"/>
                <a:cs typeface="Arial"/>
                <a:sym typeface="Arial"/>
              </a:rPr>
              <a:t>The tri-state region has experienced a measurable northward shift in USDA growing zones between 2012 and 2023 — with about </a:t>
            </a:r>
            <a:r>
              <a:rPr lang="en-US" sz="1100" b="1" i="0" u="none" strike="noStrike" cap="none" dirty="0">
                <a:solidFill>
                  <a:srgbClr val="000000"/>
                </a:solidFill>
                <a:effectLst/>
                <a:latin typeface="Arial"/>
                <a:ea typeface="Arial"/>
                <a:cs typeface="Arial"/>
                <a:sym typeface="Arial"/>
              </a:rPr>
              <a:t>48% of areas shifting to a warmer zone</a:t>
            </a:r>
            <a:r>
              <a:rPr lang="en-US" sz="1100" b="0" i="0" u="none" strike="noStrike" cap="none" dirty="0">
                <a:solidFill>
                  <a:srgbClr val="000000"/>
                </a:solidFill>
                <a:effectLst/>
                <a:latin typeface="Arial"/>
                <a:ea typeface="Arial"/>
                <a:cs typeface="Arial"/>
                <a:sym typeface="Arial"/>
              </a:rPr>
              <a:t>. </a:t>
            </a:r>
          </a:p>
          <a:p>
            <a:pPr lvl="0"/>
            <a:r>
              <a:rPr lang="en-US" sz="1100" b="0" i="0" u="none" strike="noStrike" cap="none" dirty="0">
                <a:solidFill>
                  <a:srgbClr val="000000"/>
                </a:solidFill>
                <a:effectLst/>
                <a:latin typeface="Arial"/>
                <a:ea typeface="Arial"/>
                <a:cs typeface="Arial"/>
                <a:sym typeface="Arial"/>
              </a:rPr>
              <a:t>These shifts correspond closely with </a:t>
            </a:r>
            <a:r>
              <a:rPr lang="en-US" sz="1100" b="1" i="0" u="none" strike="noStrike" cap="none" dirty="0">
                <a:solidFill>
                  <a:srgbClr val="000000"/>
                </a:solidFill>
                <a:effectLst/>
                <a:latin typeface="Arial"/>
                <a:ea typeface="Arial"/>
                <a:cs typeface="Arial"/>
                <a:sym typeface="Arial"/>
              </a:rPr>
              <a:t>rising minimum temperatures</a:t>
            </a:r>
            <a:r>
              <a:rPr lang="en-US" sz="1100" b="0" i="0" u="none" strike="noStrike" cap="none" dirty="0">
                <a:solidFill>
                  <a:srgbClr val="000000"/>
                </a:solidFill>
                <a:effectLst/>
                <a:latin typeface="Arial"/>
                <a:ea typeface="Arial"/>
                <a:cs typeface="Arial"/>
                <a:sym typeface="Arial"/>
              </a:rPr>
              <a:t>, which have increased by about </a:t>
            </a:r>
            <a:r>
              <a:rPr lang="en-US" sz="1100" b="1" i="0" u="none" strike="noStrike" cap="none" dirty="0">
                <a:solidFill>
                  <a:srgbClr val="000000"/>
                </a:solidFill>
                <a:effectLst/>
                <a:latin typeface="Arial"/>
                <a:ea typeface="Arial"/>
                <a:cs typeface="Arial"/>
                <a:sym typeface="Arial"/>
              </a:rPr>
              <a:t>5% since 1990</a:t>
            </a:r>
            <a:r>
              <a:rPr lang="en-US" sz="1100" b="0" i="0" u="none" strike="noStrike" cap="none" dirty="0">
                <a:solidFill>
                  <a:srgbClr val="000000"/>
                </a:solidFill>
                <a:effectLst/>
                <a:latin typeface="Arial"/>
                <a:ea typeface="Arial"/>
                <a:cs typeface="Arial"/>
                <a:sym typeface="Arial"/>
              </a:rPr>
              <a:t>, more than double the rate of increase for overall temperature averages.</a:t>
            </a:r>
          </a:p>
          <a:p>
            <a:pPr lvl="0"/>
            <a:r>
              <a:rPr lang="en-US" sz="1100" b="0" i="0" u="none" strike="noStrike" cap="none" dirty="0">
                <a:solidFill>
                  <a:srgbClr val="000000"/>
                </a:solidFill>
                <a:effectLst/>
                <a:latin typeface="Arial"/>
                <a:ea typeface="Arial"/>
                <a:cs typeface="Arial"/>
                <a:sym typeface="Arial"/>
              </a:rPr>
              <a:t>Rainfall is </a:t>
            </a:r>
            <a:r>
              <a:rPr lang="en-US" sz="1100" b="1" i="0" u="none" strike="noStrike" cap="none" dirty="0">
                <a:solidFill>
                  <a:srgbClr val="000000"/>
                </a:solidFill>
                <a:effectLst/>
                <a:latin typeface="Arial"/>
                <a:ea typeface="Arial"/>
                <a:cs typeface="Arial"/>
                <a:sym typeface="Arial"/>
              </a:rPr>
              <a:t>more erratic</a:t>
            </a:r>
            <a:r>
              <a:rPr lang="en-US" sz="1100" b="0" i="0" u="none" strike="noStrike" cap="none" dirty="0">
                <a:solidFill>
                  <a:srgbClr val="000000"/>
                </a:solidFill>
                <a:effectLst/>
                <a:latin typeface="Arial"/>
                <a:ea typeface="Arial"/>
                <a:cs typeface="Arial"/>
                <a:sym typeface="Arial"/>
              </a:rPr>
              <a:t>, though totals remain stable. This volatility adds uncertainty for farmers and can affect yield and condition consistency.</a:t>
            </a:r>
          </a:p>
          <a:p>
            <a:pPr lvl="0"/>
            <a:r>
              <a:rPr lang="en-US" sz="1100" b="1" i="0" u="none" strike="noStrike" cap="none" dirty="0">
                <a:solidFill>
                  <a:srgbClr val="000000"/>
                </a:solidFill>
                <a:effectLst/>
                <a:latin typeface="Arial"/>
                <a:ea typeface="Arial"/>
                <a:cs typeface="Arial"/>
                <a:sym typeface="Arial"/>
              </a:rPr>
              <a:t>Corn and soybean resilience </a:t>
            </a:r>
            <a:r>
              <a:rPr lang="en-US" sz="1100" b="0" i="0" u="none" strike="noStrike" cap="none" dirty="0">
                <a:solidFill>
                  <a:srgbClr val="000000"/>
                </a:solidFill>
                <a:effectLst/>
                <a:latin typeface="Arial"/>
                <a:ea typeface="Arial"/>
                <a:cs typeface="Arial"/>
                <a:sym typeface="Arial"/>
              </a:rPr>
              <a:t>remains strong overall, but vulnerability to extreme weather events is increasing.</a:t>
            </a:r>
          </a:p>
          <a:p>
            <a:pPr marL="158750" indent="0">
              <a:buNone/>
            </a:pPr>
            <a:endParaRPr lang="en-US" dirty="0"/>
          </a:p>
        </p:txBody>
      </p:sp>
    </p:spTree>
    <p:extLst>
      <p:ext uri="{BB962C8B-B14F-4D97-AF65-F5344CB8AC3E}">
        <p14:creationId xmlns:p14="http://schemas.microsoft.com/office/powerpoint/2010/main" val="344112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Based on these findings, here are a few key recommendations:</a:t>
            </a:r>
          </a:p>
          <a:p>
            <a:pPr lvl="0"/>
            <a:r>
              <a:rPr lang="en-US" sz="1100" b="1" i="0" u="none" strike="noStrike" cap="none" dirty="0">
                <a:solidFill>
                  <a:srgbClr val="000000"/>
                </a:solidFill>
                <a:effectLst/>
                <a:latin typeface="Arial"/>
                <a:ea typeface="Arial"/>
                <a:cs typeface="Arial"/>
                <a:sym typeface="Arial"/>
              </a:rPr>
              <a:t>Support adaptive, climate-smart farming</a:t>
            </a:r>
            <a:r>
              <a:rPr lang="en-US" sz="1100" b="0" i="0" u="none" strike="noStrike" cap="none" dirty="0">
                <a:solidFill>
                  <a:srgbClr val="000000"/>
                </a:solidFill>
                <a:effectLst/>
                <a:latin typeface="Arial"/>
                <a:ea typeface="Arial"/>
                <a:cs typeface="Arial"/>
                <a:sym typeface="Arial"/>
              </a:rPr>
              <a:t> — with drought-tolerant seeds, efficient irrigation, and flexible planting windows.</a:t>
            </a:r>
          </a:p>
          <a:p>
            <a:pPr lvl="0"/>
            <a:r>
              <a:rPr lang="en-US" sz="1100" b="1" i="0" u="none" strike="noStrike" cap="none" dirty="0">
                <a:solidFill>
                  <a:srgbClr val="000000"/>
                </a:solidFill>
                <a:effectLst/>
                <a:latin typeface="Arial"/>
                <a:ea typeface="Arial"/>
                <a:cs typeface="Arial"/>
                <a:sym typeface="Arial"/>
              </a:rPr>
              <a:t>Invest in early warning and monitoring systems</a:t>
            </a:r>
            <a:r>
              <a:rPr lang="en-US" sz="1100" b="0" i="0" u="none" strike="noStrike" cap="none" dirty="0">
                <a:solidFill>
                  <a:srgbClr val="000000"/>
                </a:solidFill>
                <a:effectLst/>
                <a:latin typeface="Arial"/>
                <a:ea typeface="Arial"/>
                <a:cs typeface="Arial"/>
                <a:sym typeface="Arial"/>
              </a:rPr>
              <a:t> to help farmers predict heat and rainfall extremes.</a:t>
            </a:r>
          </a:p>
          <a:p>
            <a:pPr lvl="0"/>
            <a:r>
              <a:rPr lang="en-US" sz="1100" b="1" i="0" u="none" strike="noStrike" cap="none" dirty="0">
                <a:solidFill>
                  <a:srgbClr val="000000"/>
                </a:solidFill>
                <a:effectLst/>
                <a:latin typeface="Arial"/>
                <a:ea typeface="Arial"/>
                <a:cs typeface="Arial"/>
                <a:sym typeface="Arial"/>
              </a:rPr>
              <a:t>Diversify crop portfolios </a:t>
            </a:r>
            <a:r>
              <a:rPr lang="en-US" sz="1100" b="0" i="0" u="none" strike="noStrike" cap="none" dirty="0">
                <a:solidFill>
                  <a:srgbClr val="000000"/>
                </a:solidFill>
                <a:effectLst/>
                <a:latin typeface="Arial"/>
                <a:ea typeface="Arial"/>
                <a:cs typeface="Arial"/>
                <a:sym typeface="Arial"/>
              </a:rPr>
              <a:t>by encouraging experimentation with warm-adapted crops or cultivars, which could thrive under the predicted future warming conditions.</a:t>
            </a:r>
          </a:p>
          <a:p>
            <a:pPr lvl="0"/>
            <a:r>
              <a:rPr lang="en-US" sz="1100" b="1" i="0" u="none" strike="noStrike" cap="none" dirty="0">
                <a:solidFill>
                  <a:srgbClr val="000000"/>
                </a:solidFill>
                <a:effectLst/>
                <a:latin typeface="Arial"/>
                <a:ea typeface="Arial"/>
                <a:cs typeface="Arial"/>
                <a:sym typeface="Arial"/>
              </a:rPr>
              <a:t>Encourage regional cooperation</a:t>
            </a:r>
            <a:r>
              <a:rPr lang="en-US" sz="1100" b="0" i="0" u="none" strike="noStrike" cap="none" dirty="0">
                <a:solidFill>
                  <a:srgbClr val="000000"/>
                </a:solidFill>
                <a:effectLst/>
                <a:latin typeface="Arial"/>
                <a:ea typeface="Arial"/>
                <a:cs typeface="Arial"/>
                <a:sym typeface="Arial"/>
              </a:rPr>
              <a:t> among Kentucky, Ohio, and West Virginia to develop shared adaptation strategies. </a:t>
            </a:r>
          </a:p>
          <a:p>
            <a:r>
              <a:rPr lang="en-US" sz="1100" b="1" i="0" u="none" strike="noStrike" cap="none" dirty="0">
                <a:solidFill>
                  <a:srgbClr val="000000"/>
                </a:solidFill>
                <a:effectLst/>
                <a:latin typeface="Arial"/>
                <a:ea typeface="Arial"/>
                <a:cs typeface="Arial"/>
                <a:sym typeface="Arial"/>
              </a:rPr>
              <a:t>Promote soil health practices</a:t>
            </a:r>
            <a:r>
              <a:rPr lang="en-US" sz="1100" b="0" i="0" u="none" strike="noStrike" cap="none" dirty="0">
                <a:solidFill>
                  <a:srgbClr val="000000"/>
                </a:solidFill>
                <a:effectLst/>
                <a:latin typeface="Arial"/>
                <a:ea typeface="Arial"/>
                <a:cs typeface="Arial"/>
                <a:sym typeface="Arial"/>
              </a:rPr>
              <a:t> that protect yield and store carbon. Increasing incentives for practices such as cover cropping and reduced tillage can help maintain agricultural resilience as the region continues to warm.</a:t>
            </a:r>
          </a:p>
          <a:p>
            <a:pPr marL="158750" indent="0">
              <a:buNone/>
            </a:pPr>
            <a:endParaRPr lang="en-US"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Thank you for listening.</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 tri-state region has shown incredible adaptability so far — but as we look ahead to 2050, that adaptability will be more important than ever.</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I’ll be happy to take any questions.</a:t>
            </a:r>
          </a:p>
        </p:txBody>
      </p:sp>
      <p:sp>
        <p:nvSpPr>
          <p:cNvPr id="270" name="Google Shape;27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My goals for this project are to explain the USDA zones and their use in farming and agriculture; examine the changing temperature trends that have caused the recent shift in the growing zones in our area; look at predictions for future weather patterns; and to examine crop impacts in the tri-state region and suggest ways farmers can adapt as we continue to see these changes. </a:t>
            </a:r>
          </a:p>
          <a:p>
            <a:pPr marL="0" lvl="0" indent="0" algn="l" rtl="0">
              <a:spcBef>
                <a:spcPts val="0"/>
              </a:spcBef>
              <a:spcAft>
                <a:spcPts val="0"/>
              </a:spcAft>
              <a:buNone/>
            </a:pPr>
            <a:endParaRPr dirty="0"/>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The USDA plant hardiness zones are based on </a:t>
            </a:r>
            <a:r>
              <a:rPr lang="en-US" sz="1100" b="1" i="0" u="none" strike="noStrike" cap="none" dirty="0">
                <a:solidFill>
                  <a:srgbClr val="000000"/>
                </a:solidFill>
                <a:effectLst/>
                <a:latin typeface="Arial"/>
                <a:ea typeface="Arial"/>
                <a:cs typeface="Arial"/>
                <a:sym typeface="Arial"/>
              </a:rPr>
              <a:t>annual extreme minimum temperatures</a:t>
            </a:r>
            <a:r>
              <a:rPr lang="en-US" sz="1100" b="0" i="0" u="none" strike="noStrike" cap="none" dirty="0">
                <a:solidFill>
                  <a:srgbClr val="000000"/>
                </a:solidFill>
                <a:effectLst/>
                <a:latin typeface="Arial"/>
                <a:ea typeface="Arial"/>
                <a:cs typeface="Arial"/>
                <a:sym typeface="Arial"/>
              </a:rPr>
              <a:t> — in other words, the coldest days of winter. Zone number labels are assigned using a scale of 10-degree increments, then further divided into “a” or “b” by 5 degrees. For example – zone 6b, a common zone for the region, is based on extreme minimum temperatures of -5 to 0 degrees Fahrenheit. These zones help farmers and gardeners determine which crops or plants can survive local winters.  The maps here show how the zones have shifted from 2012 to the most recent update in 2023. </a:t>
            </a:r>
          </a:p>
          <a:p>
            <a:pPr marL="158750" indent="0">
              <a:buNone/>
            </a:pPr>
            <a:r>
              <a:rPr lang="en-US" sz="1100" b="0" i="0" u="none" strike="noStrike" cap="none" dirty="0">
                <a:solidFill>
                  <a:srgbClr val="000000"/>
                </a:solidFill>
                <a:effectLst/>
                <a:latin typeface="Arial"/>
                <a:ea typeface="Arial"/>
                <a:cs typeface="Arial"/>
                <a:sym typeface="Arial"/>
              </a:rPr>
              <a:t>Why is this important? Growing zones are the foundation of agricultural planning – they determine what crops farmers can plant, and when. A shift of even half a zone can mean new pests, earlier bloom times, and changing crop viability. Tracking shifts gives tangible evidence of climate change, something that farmers area already experiencing on the ground. It connects science to real-world decision making for farmers, making it essential for climate adaptation plans in the region. </a:t>
            </a:r>
          </a:p>
          <a:p>
            <a:endParaRPr lang="en-US" dirty="0"/>
          </a:p>
        </p:txBody>
      </p:sp>
    </p:spTree>
    <p:extLst>
      <p:ext uri="{BB962C8B-B14F-4D97-AF65-F5344CB8AC3E}">
        <p14:creationId xmlns:p14="http://schemas.microsoft.com/office/powerpoint/2010/main" val="2420517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Here is an overview of some of the meaningful numbers I’ll explore in the presentation. There has been an average overall temperature increase of 2.25% in the region from 1990 to 2024. Even more importantly, the extreme minimum temperatures have risen roughly 5%, causing the recent shift in zones – nearly </a:t>
            </a:r>
            <a:r>
              <a:rPr lang="en-US" sz="1100" b="1" i="0" u="none" strike="noStrike" cap="none" dirty="0">
                <a:solidFill>
                  <a:srgbClr val="000000"/>
                </a:solidFill>
                <a:effectLst/>
                <a:latin typeface="Arial"/>
                <a:ea typeface="Arial"/>
                <a:cs typeface="Arial"/>
                <a:sym typeface="Arial"/>
              </a:rPr>
              <a:t>48% of the tri-state region has shifted to a warmer USDA zone</a:t>
            </a:r>
            <a:r>
              <a:rPr lang="en-US" sz="1100" b="0" i="0" u="none" strike="noStrike" cap="none" dirty="0">
                <a:solidFill>
                  <a:srgbClr val="000000"/>
                </a:solidFill>
                <a:effectLst/>
                <a:latin typeface="Arial"/>
                <a:ea typeface="Arial"/>
                <a:cs typeface="Arial"/>
                <a:sym typeface="Arial"/>
              </a:rPr>
              <a:t> since 2012, while about </a:t>
            </a:r>
            <a:r>
              <a:rPr lang="en-US" sz="1100" b="1" i="0" u="none" strike="noStrike" cap="none" dirty="0">
                <a:solidFill>
                  <a:srgbClr val="000000"/>
                </a:solidFill>
                <a:effectLst/>
                <a:latin typeface="Arial"/>
                <a:ea typeface="Arial"/>
                <a:cs typeface="Arial"/>
                <a:sym typeface="Arial"/>
              </a:rPr>
              <a:t>46% remained unchanged </a:t>
            </a:r>
            <a:r>
              <a:rPr lang="en-US" sz="1100" b="0" i="0" u="none" strike="noStrike" cap="none" dirty="0">
                <a:solidFill>
                  <a:srgbClr val="000000"/>
                </a:solidFill>
                <a:effectLst/>
                <a:latin typeface="Arial"/>
                <a:ea typeface="Arial"/>
                <a:cs typeface="Arial"/>
                <a:sym typeface="Arial"/>
              </a:rPr>
              <a:t>and a smaller </a:t>
            </a:r>
            <a:r>
              <a:rPr lang="en-US" sz="1100" b="1" i="0" u="none" strike="noStrike" cap="none" dirty="0">
                <a:solidFill>
                  <a:srgbClr val="000000"/>
                </a:solidFill>
                <a:effectLst/>
                <a:latin typeface="Arial"/>
                <a:ea typeface="Arial"/>
                <a:cs typeface="Arial"/>
                <a:sym typeface="Arial"/>
              </a:rPr>
              <a:t>6% shifted to a cooler zone</a:t>
            </a:r>
            <a:r>
              <a:rPr lang="en-US" sz="1100" b="0" i="0" u="none" strike="noStrike" cap="none" dirty="0">
                <a:solidFill>
                  <a:srgbClr val="000000"/>
                </a:solidFill>
                <a:effectLst/>
                <a:latin typeface="Arial"/>
                <a:ea typeface="Arial"/>
                <a:cs typeface="Arial"/>
                <a:sym typeface="Arial"/>
              </a:rPr>
              <a:t>. This change might not sound too dramatic, but for farmers this can redefine how they operate. </a:t>
            </a: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1BF95-04E4-9C3E-A35E-A53E83DDDE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9F7053-5306-8B2C-EC34-642475EE098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B52AFEC-C884-2340-9CB8-9ED538D53D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sz="1100" b="0" i="0" u="none" strike="noStrike" cap="none" dirty="0">
                <a:solidFill>
                  <a:srgbClr val="000000"/>
                </a:solidFill>
                <a:effectLst/>
                <a:latin typeface="Arial"/>
                <a:ea typeface="Arial"/>
                <a:cs typeface="Arial"/>
                <a:sym typeface="Arial"/>
              </a:rPr>
              <a:t>When we look at regional data from 1990 to 2024, </a:t>
            </a:r>
            <a:r>
              <a:rPr lang="en-US" sz="1100" b="1" i="0" u="none" strike="noStrike" cap="none" dirty="0">
                <a:solidFill>
                  <a:srgbClr val="000000"/>
                </a:solidFill>
                <a:effectLst/>
                <a:latin typeface="Arial"/>
                <a:ea typeface="Arial"/>
                <a:cs typeface="Arial"/>
                <a:sym typeface="Arial"/>
              </a:rPr>
              <a:t>average</a:t>
            </a:r>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maximum and minimum temperatures are rising</a:t>
            </a:r>
            <a:r>
              <a:rPr lang="en-US" sz="1100" b="0" i="0" u="none" strike="noStrike" cap="none" dirty="0">
                <a:solidFill>
                  <a:srgbClr val="000000"/>
                </a:solidFill>
                <a:effectLst/>
                <a:latin typeface="Arial"/>
                <a:ea typeface="Arial"/>
                <a:cs typeface="Arial"/>
                <a:sym typeface="Arial"/>
              </a:rPr>
              <a:t>. Extreme minimum temperatures — those coldest days — have increased by around </a:t>
            </a:r>
            <a:r>
              <a:rPr lang="en-US" sz="1100" b="1" i="0" u="none" strike="noStrike" cap="none" dirty="0">
                <a:solidFill>
                  <a:srgbClr val="000000"/>
                </a:solidFill>
                <a:effectLst/>
                <a:latin typeface="Arial"/>
                <a:ea typeface="Arial"/>
                <a:cs typeface="Arial"/>
                <a:sym typeface="Arial"/>
              </a:rPr>
              <a:t>5%</a:t>
            </a:r>
            <a:r>
              <a:rPr lang="en-US" sz="1100" b="0" i="0" u="none" strike="noStrike" cap="none" dirty="0">
                <a:solidFill>
                  <a:srgbClr val="000000"/>
                </a:solidFill>
                <a:effectLst/>
                <a:latin typeface="Arial"/>
                <a:ea typeface="Arial"/>
                <a:cs typeface="Arial"/>
                <a:sym typeface="Arial"/>
              </a:rPr>
              <a:t>, which is more than twice the rate of extreme maximum temperature rise. This tells us winters are becoming </a:t>
            </a:r>
            <a:r>
              <a:rPr lang="en-US" sz="1100" b="1" i="0" u="none" strike="noStrike" cap="none" dirty="0">
                <a:solidFill>
                  <a:srgbClr val="000000"/>
                </a:solidFill>
                <a:effectLst/>
                <a:latin typeface="Arial"/>
                <a:ea typeface="Arial"/>
                <a:cs typeface="Arial"/>
                <a:sym typeface="Arial"/>
              </a:rPr>
              <a:t>milder</a:t>
            </a:r>
            <a:r>
              <a:rPr lang="en-US" sz="1100" b="0" i="0" u="none" strike="noStrike" cap="none" dirty="0">
                <a:solidFill>
                  <a:srgbClr val="000000"/>
                </a:solidFill>
                <a:effectLst/>
                <a:latin typeface="Arial"/>
                <a:ea typeface="Arial"/>
                <a:cs typeface="Arial"/>
                <a:sym typeface="Arial"/>
              </a:rPr>
              <a:t>, which directly affects zone classification and crop survival patterns.</a:t>
            </a:r>
          </a:p>
        </p:txBody>
      </p:sp>
    </p:spTree>
    <p:extLst>
      <p:ext uri="{BB962C8B-B14F-4D97-AF65-F5344CB8AC3E}">
        <p14:creationId xmlns:p14="http://schemas.microsoft.com/office/powerpoint/2010/main" val="286393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Looking ahead, projections for </a:t>
            </a:r>
            <a:r>
              <a:rPr lang="en-US" sz="1100" b="1" i="0" u="none" strike="noStrike" cap="none" dirty="0">
                <a:solidFill>
                  <a:srgbClr val="000000"/>
                </a:solidFill>
                <a:effectLst/>
                <a:latin typeface="Arial"/>
                <a:ea typeface="Arial"/>
                <a:cs typeface="Arial"/>
                <a:sym typeface="Arial"/>
              </a:rPr>
              <a:t>extreme minimum temperatures</a:t>
            </a:r>
            <a:r>
              <a:rPr lang="en-US" sz="1100" b="0" i="0" u="none" strike="noStrike" cap="none" dirty="0">
                <a:solidFill>
                  <a:srgbClr val="000000"/>
                </a:solidFill>
                <a:effectLst/>
                <a:latin typeface="Arial"/>
                <a:ea typeface="Arial"/>
                <a:cs typeface="Arial"/>
                <a:sym typeface="Arial"/>
              </a:rPr>
              <a:t> suggest continued warming. By 2050, much of the tri-state area could resemble </a:t>
            </a:r>
            <a:r>
              <a:rPr lang="en-US" sz="1100" b="1" i="0" u="none" strike="noStrike" cap="none" dirty="0">
                <a:solidFill>
                  <a:srgbClr val="000000"/>
                </a:solidFill>
                <a:effectLst/>
                <a:latin typeface="Arial"/>
                <a:ea typeface="Arial"/>
                <a:cs typeface="Arial"/>
                <a:sym typeface="Arial"/>
              </a:rPr>
              <a:t>today’s southern Kentucky zones</a:t>
            </a:r>
            <a:r>
              <a:rPr lang="en-US" sz="1100" b="0" i="0" u="none" strike="noStrike" cap="none" dirty="0">
                <a:solidFill>
                  <a:srgbClr val="000000"/>
                </a:solidFill>
                <a:effectLst/>
                <a:latin typeface="Arial"/>
                <a:ea typeface="Arial"/>
                <a:cs typeface="Arial"/>
                <a:sym typeface="Arial"/>
              </a:rPr>
              <a:t>. This means longer growing seasons — but also new challenges like earlier pest emergence and heat stress during pollination.</a:t>
            </a:r>
          </a:p>
        </p:txBody>
      </p:sp>
      <p:sp>
        <p:nvSpPr>
          <p:cNvPr id="261" name="Google Shape;2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Rainfall totals across the region have remained </a:t>
            </a:r>
            <a:r>
              <a:rPr lang="en-US" sz="1100" b="1" i="0" u="none" strike="noStrike" cap="none" dirty="0">
                <a:solidFill>
                  <a:srgbClr val="000000"/>
                </a:solidFill>
                <a:effectLst/>
                <a:latin typeface="Arial"/>
                <a:ea typeface="Arial"/>
                <a:cs typeface="Arial"/>
                <a:sym typeface="Arial"/>
              </a:rPr>
              <a:t>fairly consistent</a:t>
            </a:r>
            <a:r>
              <a:rPr lang="en-US" sz="1100" b="0" i="0" u="none" strike="noStrike" cap="none" dirty="0">
                <a:solidFill>
                  <a:srgbClr val="000000"/>
                </a:solidFill>
                <a:effectLst/>
                <a:latin typeface="Arial"/>
                <a:ea typeface="Arial"/>
                <a:cs typeface="Arial"/>
                <a:sym typeface="Arial"/>
              </a:rPr>
              <a:t>, but </a:t>
            </a:r>
            <a:r>
              <a:rPr lang="en-US" sz="1100" b="1" i="0" u="none" strike="noStrike" cap="none" dirty="0">
                <a:solidFill>
                  <a:srgbClr val="000000"/>
                </a:solidFill>
                <a:effectLst/>
                <a:latin typeface="Arial"/>
                <a:ea typeface="Arial"/>
                <a:cs typeface="Arial"/>
                <a:sym typeface="Arial"/>
              </a:rPr>
              <a:t>variability is rising</a:t>
            </a:r>
            <a:r>
              <a:rPr lang="en-US" sz="1100" b="0" i="0" u="none" strike="noStrike" cap="none" dirty="0">
                <a:solidFill>
                  <a:srgbClr val="000000"/>
                </a:solidFill>
                <a:effectLst/>
                <a:latin typeface="Arial"/>
                <a:ea typeface="Arial"/>
                <a:cs typeface="Arial"/>
                <a:sym typeface="Arial"/>
              </a:rPr>
              <a:t>. Wet years are getting wetter, dry years are drier — leading to </a:t>
            </a:r>
            <a:r>
              <a:rPr lang="en-US" sz="1100" b="1" i="0" u="none" strike="noStrike" cap="none" dirty="0">
                <a:solidFill>
                  <a:srgbClr val="000000"/>
                </a:solidFill>
                <a:effectLst/>
                <a:latin typeface="Arial"/>
                <a:ea typeface="Arial"/>
                <a:cs typeface="Arial"/>
                <a:sym typeface="Arial"/>
              </a:rPr>
              <a:t>less predictability</a:t>
            </a:r>
            <a:r>
              <a:rPr lang="en-US" sz="1100" b="0" i="0" u="none" strike="noStrike" cap="none" dirty="0">
                <a:solidFill>
                  <a:srgbClr val="000000"/>
                </a:solidFill>
                <a:effectLst/>
                <a:latin typeface="Arial"/>
                <a:ea typeface="Arial"/>
                <a:cs typeface="Arial"/>
                <a:sym typeface="Arial"/>
              </a:rPr>
              <a:t> for planting and harvest windows. This variability can increase both flooding and drought risks within the same decade.</a:t>
            </a:r>
          </a:p>
        </p:txBody>
      </p:sp>
      <p:sp>
        <p:nvSpPr>
          <p:cNvPr id="171" name="Google Shape;17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Corn yields have </a:t>
            </a:r>
            <a:r>
              <a:rPr lang="en-US" sz="1100" b="1" i="0" u="none" strike="noStrike" cap="none" dirty="0">
                <a:solidFill>
                  <a:srgbClr val="000000"/>
                </a:solidFill>
                <a:effectLst/>
                <a:latin typeface="Arial"/>
                <a:ea typeface="Arial"/>
                <a:cs typeface="Arial"/>
                <a:sym typeface="Arial"/>
              </a:rPr>
              <a:t>risen steadily over the decades</a:t>
            </a:r>
            <a:r>
              <a:rPr lang="en-US" sz="1100" b="0" i="0" u="none" strike="noStrike" cap="none" dirty="0">
                <a:solidFill>
                  <a:srgbClr val="000000"/>
                </a:solidFill>
                <a:effectLst/>
                <a:latin typeface="Arial"/>
                <a:ea typeface="Arial"/>
                <a:cs typeface="Arial"/>
                <a:sym typeface="Arial"/>
              </a:rPr>
              <a:t>, thanks to better hybrids and technology, as well as longer and earlier growing seasons. However, crop condition — the percent rated </a:t>
            </a:r>
            <a:r>
              <a:rPr lang="en-US" sz="1100" b="0" i="1" u="none" strike="noStrike" cap="none" dirty="0">
                <a:solidFill>
                  <a:srgbClr val="000000"/>
                </a:solidFill>
                <a:effectLst/>
                <a:latin typeface="Arial"/>
                <a:ea typeface="Arial"/>
                <a:cs typeface="Arial"/>
                <a:sym typeface="Arial"/>
              </a:rPr>
              <a:t>Good to Excellent</a:t>
            </a:r>
            <a:r>
              <a:rPr lang="en-US" sz="1100" b="0" i="0" u="none" strike="noStrike" cap="none" dirty="0">
                <a:solidFill>
                  <a:srgbClr val="000000"/>
                </a:solidFill>
                <a:effectLst/>
                <a:latin typeface="Arial"/>
                <a:ea typeface="Arial"/>
                <a:cs typeface="Arial"/>
                <a:sym typeface="Arial"/>
              </a:rPr>
              <a:t> — fluctuates significantly year to year. This reflects how </a:t>
            </a:r>
            <a:r>
              <a:rPr lang="en-US" sz="1100" b="1" i="0" u="none" strike="noStrike" cap="none" dirty="0">
                <a:solidFill>
                  <a:srgbClr val="000000"/>
                </a:solidFill>
                <a:effectLst/>
                <a:latin typeface="Arial"/>
                <a:ea typeface="Arial"/>
                <a:cs typeface="Arial"/>
                <a:sym typeface="Arial"/>
              </a:rPr>
              <a:t>weather volatility</a:t>
            </a:r>
            <a:r>
              <a:rPr lang="en-US" sz="1100" b="0" i="0" u="none" strike="noStrike" cap="none" dirty="0">
                <a:solidFill>
                  <a:srgbClr val="000000"/>
                </a:solidFill>
                <a:effectLst/>
                <a:latin typeface="Arial"/>
                <a:ea typeface="Arial"/>
                <a:cs typeface="Arial"/>
                <a:sym typeface="Arial"/>
              </a:rPr>
              <a:t>, especially drought and heat spikes, continues to impact crop performance.</a:t>
            </a:r>
            <a:endParaRPr dirty="0"/>
          </a:p>
        </p:txBody>
      </p:sp>
      <p:sp>
        <p:nvSpPr>
          <p:cNvPr id="146" name="Google Shape;14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a:extLst>
            <a:ext uri="{FF2B5EF4-FFF2-40B4-BE49-F238E27FC236}">
              <a16:creationId xmlns:a16="http://schemas.microsoft.com/office/drawing/2014/main" id="{9C05BE4E-3DE5-EA66-6EC3-13B0CC01011E}"/>
            </a:ext>
          </a:extLst>
        </p:cNvPr>
        <p:cNvGrpSpPr/>
        <p:nvPr/>
      </p:nvGrpSpPr>
      <p:grpSpPr>
        <a:xfrm>
          <a:off x="0" y="0"/>
          <a:ext cx="0" cy="0"/>
          <a:chOff x="0" y="0"/>
          <a:chExt cx="0" cy="0"/>
        </a:xfrm>
      </p:grpSpPr>
      <p:sp>
        <p:nvSpPr>
          <p:cNvPr id="145" name="Google Shape;145;p5:notes">
            <a:extLst>
              <a:ext uri="{FF2B5EF4-FFF2-40B4-BE49-F238E27FC236}">
                <a16:creationId xmlns:a16="http://schemas.microsoft.com/office/drawing/2014/main" id="{4E969769-2F23-4203-7FE1-BEFD08B85C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Soybeans show a similar trend: </a:t>
            </a:r>
            <a:r>
              <a:rPr lang="en-US" sz="1100" b="1" i="0" u="none" strike="noStrike" cap="none" dirty="0">
                <a:solidFill>
                  <a:srgbClr val="000000"/>
                </a:solidFill>
                <a:effectLst/>
                <a:latin typeface="Arial"/>
                <a:ea typeface="Arial"/>
                <a:cs typeface="Arial"/>
                <a:sym typeface="Arial"/>
              </a:rPr>
              <a:t>steady long-term yield growth</a:t>
            </a:r>
            <a:r>
              <a:rPr lang="en-US" sz="1100" b="0" i="0" u="none" strike="noStrike" cap="none" dirty="0">
                <a:solidFill>
                  <a:srgbClr val="000000"/>
                </a:solidFill>
                <a:effectLst/>
                <a:latin typeface="Arial"/>
                <a:ea typeface="Arial"/>
                <a:cs typeface="Arial"/>
                <a:sym typeface="Arial"/>
              </a:rPr>
              <a:t>, but condition ratings vary annually. Soybeans tend to be </a:t>
            </a:r>
            <a:r>
              <a:rPr lang="en-US" sz="1100" b="1" i="0" u="none" strike="noStrike" cap="none" dirty="0">
                <a:solidFill>
                  <a:srgbClr val="000000"/>
                </a:solidFill>
                <a:effectLst/>
                <a:latin typeface="Arial"/>
                <a:ea typeface="Arial"/>
                <a:cs typeface="Arial"/>
                <a:sym typeface="Arial"/>
              </a:rPr>
              <a:t>more resilient than corn</a:t>
            </a:r>
            <a:r>
              <a:rPr lang="en-US" sz="1100" b="0" i="0" u="none" strike="noStrike" cap="none" dirty="0">
                <a:solidFill>
                  <a:srgbClr val="000000"/>
                </a:solidFill>
                <a:effectLst/>
                <a:latin typeface="Arial"/>
                <a:ea typeface="Arial"/>
                <a:cs typeface="Arial"/>
                <a:sym typeface="Arial"/>
              </a:rPr>
              <a:t>, but both crops show how adaptation has helped maintain productivity despite climate stress.</a:t>
            </a:r>
          </a:p>
          <a:p>
            <a:pPr marL="0" lvl="0" indent="0" algn="l" rtl="0">
              <a:spcBef>
                <a:spcPts val="0"/>
              </a:spcBef>
              <a:spcAft>
                <a:spcPts val="0"/>
              </a:spcAft>
              <a:buNone/>
            </a:pPr>
            <a:endParaRPr dirty="0"/>
          </a:p>
        </p:txBody>
      </p:sp>
      <p:sp>
        <p:nvSpPr>
          <p:cNvPr id="146" name="Google Shape;146;p5:notes">
            <a:extLst>
              <a:ext uri="{FF2B5EF4-FFF2-40B4-BE49-F238E27FC236}">
                <a16:creationId xmlns:a16="http://schemas.microsoft.com/office/drawing/2014/main" id="{B84BA34C-D1A1-9077-0F05-E95C0F67C2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601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3000"/>
            <a:lum/>
          </a:blip>
          <a:srcRect/>
          <a:stretch>
            <a:fillRect t="-9000" b="-9000"/>
          </a:stretch>
        </a:blipFill>
        <a:effectLst/>
      </p:bgPr>
    </p:bg>
    <p:spTree>
      <p:nvGrpSpPr>
        <p:cNvPr id="1" name="Shape 83"/>
        <p:cNvGrpSpPr/>
        <p:nvPr/>
      </p:nvGrpSpPr>
      <p:grpSpPr>
        <a:xfrm>
          <a:off x="0" y="0"/>
          <a:ext cx="0" cy="0"/>
          <a:chOff x="0" y="0"/>
          <a:chExt cx="0" cy="0"/>
        </a:xfrm>
      </p:grpSpPr>
      <p:grpSp>
        <p:nvGrpSpPr>
          <p:cNvPr id="84" name="Google Shape;84;p13"/>
          <p:cNvGrpSpPr/>
          <p:nvPr/>
        </p:nvGrpSpPr>
        <p:grpSpPr>
          <a:xfrm>
            <a:off x="3171371" y="379261"/>
            <a:ext cx="11945257" cy="9384484"/>
            <a:chOff x="0" y="-38100"/>
            <a:chExt cx="2922759" cy="2471634"/>
          </a:xfrm>
          <a:solidFill>
            <a:schemeClr val="tx2"/>
          </a:solidFill>
        </p:grpSpPr>
        <p:sp>
          <p:nvSpPr>
            <p:cNvPr id="85" name="Google Shape;85;p13"/>
            <p:cNvSpPr/>
            <p:nvPr/>
          </p:nvSpPr>
          <p:spPr>
            <a:xfrm>
              <a:off x="0" y="0"/>
              <a:ext cx="2922759" cy="2433533"/>
            </a:xfrm>
            <a:custGeom>
              <a:avLst/>
              <a:gdLst/>
              <a:ahLst/>
              <a:cxnLst/>
              <a:rect l="l" t="t" r="r" b="b"/>
              <a:pathLst>
                <a:path w="2922759" h="2433533" extrusionOk="0">
                  <a:moveTo>
                    <a:pt x="2922759" y="13953"/>
                  </a:moveTo>
                  <a:lnTo>
                    <a:pt x="2922759" y="2419581"/>
                  </a:lnTo>
                  <a:cubicBezTo>
                    <a:pt x="2922759" y="2427287"/>
                    <a:pt x="2916512" y="2433533"/>
                    <a:pt x="2908807" y="2433533"/>
                  </a:cubicBezTo>
                  <a:lnTo>
                    <a:pt x="13953" y="2433533"/>
                  </a:lnTo>
                  <a:cubicBezTo>
                    <a:pt x="6247" y="2433533"/>
                    <a:pt x="0" y="2427287"/>
                    <a:pt x="0" y="2419581"/>
                  </a:cubicBezTo>
                  <a:lnTo>
                    <a:pt x="0" y="13953"/>
                  </a:lnTo>
                  <a:cubicBezTo>
                    <a:pt x="0" y="6247"/>
                    <a:pt x="6247" y="0"/>
                    <a:pt x="13953" y="0"/>
                  </a:cubicBezTo>
                  <a:lnTo>
                    <a:pt x="2908807" y="0"/>
                  </a:lnTo>
                  <a:cubicBezTo>
                    <a:pt x="2912507" y="0"/>
                    <a:pt x="2916056" y="1470"/>
                    <a:pt x="2918673" y="4087"/>
                  </a:cubicBezTo>
                  <a:cubicBezTo>
                    <a:pt x="2921289" y="6703"/>
                    <a:pt x="2922759" y="10252"/>
                    <a:pt x="2922759" y="1395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0" y="-38100"/>
              <a:ext cx="2922759" cy="2471634"/>
            </a:xfrm>
            <a:prstGeom prst="rect">
              <a:avLst/>
            </a:prstGeom>
            <a:grp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 name="Google Shape;87;p13"/>
          <p:cNvSpPr/>
          <p:nvPr/>
        </p:nvSpPr>
        <p:spPr>
          <a:xfrm>
            <a:off x="6034827" y="4972645"/>
            <a:ext cx="6243696" cy="1518517"/>
          </a:xfrm>
          <a:prstGeom prst="roundRect">
            <a:avLst>
              <a:gd name="adj" fmla="val 50000"/>
            </a:avLst>
          </a:prstGeom>
          <a:solidFill>
            <a:srgbClr val="8C9C70"/>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EFB"/>
              </a:buClr>
              <a:buSzPts val="1600"/>
              <a:buFont typeface="Inter Tight SemiBold"/>
              <a:buNone/>
              <a:tabLst/>
              <a:defRPr/>
            </a:pPr>
            <a:r>
              <a:rPr kumimoji="0" lang="en-US" sz="2000" b="0" i="0" u="none" strike="noStrike" kern="0" cap="none" spc="0" normalizeH="0" baseline="0" noProof="0" dirty="0">
                <a:ln>
                  <a:noFill/>
                </a:ln>
                <a:solidFill>
                  <a:srgbClr val="FFFEFB"/>
                </a:solidFill>
                <a:effectLst/>
                <a:uLnTx/>
                <a:uFillTx/>
                <a:latin typeface="Inter Tight"/>
                <a:ea typeface="Inter Tight"/>
                <a:cs typeface="Inter Tight"/>
                <a:sym typeface="Inter Tight"/>
              </a:rPr>
              <a:t>Climate</a:t>
            </a:r>
            <a:r>
              <a:rPr kumimoji="0" lang="en" sz="2000" b="0" i="0" u="none" strike="noStrike" kern="0" cap="none" spc="0" normalizeH="0" baseline="0" noProof="0" dirty="0">
                <a:ln>
                  <a:noFill/>
                </a:ln>
                <a:solidFill>
                  <a:srgbClr val="FFFEFB"/>
                </a:solidFill>
                <a:effectLst/>
                <a:uLnTx/>
                <a:uFillTx/>
                <a:latin typeface="Inter Tight"/>
                <a:ea typeface="Inter Tight"/>
                <a:cs typeface="Inter Tight"/>
                <a:sym typeface="Inter Tight"/>
              </a:rPr>
              <a:t> Change and Impacts on Agricultural</a:t>
            </a:r>
          </a:p>
          <a:p>
            <a:pPr marL="0" marR="0" lvl="0" indent="0" algn="ctr" defTabSz="914400" rtl="0" eaLnBrk="1" fontAlgn="auto" latinLnBrk="0" hangingPunct="1">
              <a:lnSpc>
                <a:spcPct val="100000"/>
              </a:lnSpc>
              <a:spcBef>
                <a:spcPts val="0"/>
              </a:spcBef>
              <a:spcAft>
                <a:spcPts val="0"/>
              </a:spcAft>
              <a:buClr>
                <a:srgbClr val="FFFEFB"/>
              </a:buClr>
              <a:buSzPts val="1600"/>
              <a:buFont typeface="Inter Tight SemiBold"/>
              <a:buNone/>
              <a:tabLst/>
              <a:defRPr/>
            </a:pPr>
            <a:r>
              <a:rPr kumimoji="0" lang="en" sz="2000" b="0" i="0" u="none" strike="noStrike" kern="0" cap="none" spc="0" normalizeH="0" baseline="0" noProof="0" dirty="0">
                <a:ln>
                  <a:noFill/>
                </a:ln>
                <a:solidFill>
                  <a:srgbClr val="FFFEFB"/>
                </a:solidFill>
                <a:effectLst/>
                <a:uLnTx/>
                <a:uFillTx/>
                <a:latin typeface="Inter Tight"/>
                <a:ea typeface="Inter Tight"/>
                <a:cs typeface="Inter Tight"/>
                <a:sym typeface="Inter Tight"/>
              </a:rPr>
              <a:t>Crops in the Kentucky-West Virginia-Ohio Region</a:t>
            </a:r>
            <a:endParaRPr sz="1600" dirty="0">
              <a:latin typeface="Calibri"/>
              <a:ea typeface="Calibri"/>
              <a:cs typeface="Calibri"/>
              <a:sym typeface="Calibri"/>
            </a:endParaRPr>
          </a:p>
        </p:txBody>
      </p:sp>
      <p:sp>
        <p:nvSpPr>
          <p:cNvPr id="88" name="Google Shape;88;p13"/>
          <p:cNvSpPr txBox="1"/>
          <p:nvPr/>
        </p:nvSpPr>
        <p:spPr>
          <a:xfrm>
            <a:off x="3826275" y="2299510"/>
            <a:ext cx="10660800" cy="2437590"/>
          </a:xfrm>
          <a:prstGeom prst="rect">
            <a:avLst/>
          </a:prstGeom>
          <a:noFill/>
          <a:ln>
            <a:noFill/>
          </a:ln>
        </p:spPr>
        <p:txBody>
          <a:bodyPr spcFirstLastPara="1" wrap="square" lIns="0" tIns="0" rIns="0" bIns="0" anchor="t" anchorCtr="0">
            <a:spAutoFit/>
          </a:bodyPr>
          <a:lstStyle/>
          <a:p>
            <a:pPr marL="0" marR="0" lvl="0" indent="0" algn="ctr" rtl="0">
              <a:lnSpc>
                <a:spcPct val="89999"/>
              </a:lnSpc>
              <a:spcBef>
                <a:spcPts val="0"/>
              </a:spcBef>
              <a:spcAft>
                <a:spcPts val="0"/>
              </a:spcAft>
              <a:buNone/>
            </a:pPr>
            <a:r>
              <a:rPr lang="en-US" sz="8800" b="0" i="0" u="none" strike="noStrike" cap="none" dirty="0">
                <a:solidFill>
                  <a:schemeClr val="accent3">
                    <a:lumMod val="50000"/>
                  </a:schemeClr>
                </a:solidFill>
                <a:latin typeface="Gilda Display"/>
                <a:ea typeface="Gilda Display"/>
                <a:cs typeface="Gilda Display"/>
                <a:sym typeface="Gilda Display"/>
              </a:rPr>
              <a:t>USDA PLANT</a:t>
            </a:r>
          </a:p>
          <a:p>
            <a:pPr marL="0" marR="0" lvl="0" indent="0" algn="ctr" rtl="0">
              <a:lnSpc>
                <a:spcPct val="89999"/>
              </a:lnSpc>
              <a:spcBef>
                <a:spcPts val="0"/>
              </a:spcBef>
              <a:spcAft>
                <a:spcPts val="0"/>
              </a:spcAft>
              <a:buNone/>
            </a:pPr>
            <a:r>
              <a:rPr lang="en-US" sz="8800" dirty="0">
                <a:solidFill>
                  <a:schemeClr val="accent3">
                    <a:lumMod val="50000"/>
                  </a:schemeClr>
                </a:solidFill>
                <a:latin typeface="Gilda Display"/>
                <a:ea typeface="Gilda Display"/>
                <a:cs typeface="Gilda Display"/>
                <a:sym typeface="Gilda Display"/>
              </a:rPr>
              <a:t>HARDINESS ZONES</a:t>
            </a:r>
            <a:endParaRPr lang="en-US" sz="8800" b="0" i="0" u="none" strike="noStrike" cap="none" dirty="0">
              <a:solidFill>
                <a:schemeClr val="accent3">
                  <a:lumMod val="50000"/>
                </a:schemeClr>
              </a:solidFill>
              <a:latin typeface="Gilda Display"/>
              <a:ea typeface="Gilda Display"/>
              <a:cs typeface="Gilda Display"/>
              <a:sym typeface="Gilda Display"/>
            </a:endParaRPr>
          </a:p>
        </p:txBody>
      </p:sp>
      <p:sp>
        <p:nvSpPr>
          <p:cNvPr id="89" name="Google Shape;89;p13"/>
          <p:cNvSpPr txBox="1"/>
          <p:nvPr/>
        </p:nvSpPr>
        <p:spPr>
          <a:xfrm>
            <a:off x="7401299" y="8530704"/>
            <a:ext cx="3485400"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dirty="0">
                <a:solidFill>
                  <a:schemeClr val="accent3">
                    <a:lumMod val="50000"/>
                  </a:schemeClr>
                </a:solidFill>
                <a:latin typeface="Assistant SemiBold"/>
                <a:ea typeface="Assistant SemiBold"/>
                <a:cs typeface="Assistant SemiBold"/>
                <a:sym typeface="Assistant SemiBold"/>
              </a:rPr>
              <a:t>Megan Howard – Cohort 11</a:t>
            </a:r>
            <a:endParaRPr dirty="0">
              <a:solidFill>
                <a:schemeClr val="accent3">
                  <a:lumMod val="50000"/>
                </a:schemeClr>
              </a:solidFill>
              <a:latin typeface="Assistant SemiBold"/>
              <a:ea typeface="Assistant SemiBold"/>
              <a:cs typeface="Assistant SemiBold"/>
              <a:sym typeface="Assistan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F7F4"/>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13387E5-B842-9E09-8592-89C04E744318}"/>
              </a:ext>
            </a:extLst>
          </p:cNvPr>
          <p:cNvSpPr/>
          <p:nvPr/>
        </p:nvSpPr>
        <p:spPr>
          <a:xfrm>
            <a:off x="588818" y="516082"/>
            <a:ext cx="17110364" cy="9254836"/>
          </a:xfrm>
          <a:prstGeom prst="roundRect">
            <a:avLst/>
          </a:prstGeom>
          <a:solidFill>
            <a:schemeClr val="tx2">
              <a:lumMod val="9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53427AC-2FA1-60C8-6531-9CA92BCE9FDD}"/>
              </a:ext>
            </a:extLst>
          </p:cNvPr>
          <p:cNvSpPr txBox="1"/>
          <p:nvPr/>
        </p:nvSpPr>
        <p:spPr>
          <a:xfrm>
            <a:off x="4858616" y="1948255"/>
            <a:ext cx="8570768" cy="1200329"/>
          </a:xfrm>
          <a:prstGeom prst="rect">
            <a:avLst/>
          </a:prstGeom>
          <a:noFill/>
        </p:spPr>
        <p:txBody>
          <a:bodyPr wrap="square" rtlCol="0">
            <a:spAutoFit/>
          </a:bodyPr>
          <a:lstStyle/>
          <a:p>
            <a:pPr algn="ctr"/>
            <a:r>
              <a:rPr lang="en-US" sz="7200" dirty="0">
                <a:solidFill>
                  <a:schemeClr val="tx2">
                    <a:lumMod val="25000"/>
                  </a:schemeClr>
                </a:solidFill>
                <a:latin typeface="Gilda Display" panose="020B0604020202020204" charset="0"/>
              </a:rPr>
              <a:t>Summary</a:t>
            </a:r>
          </a:p>
        </p:txBody>
      </p:sp>
      <p:pic>
        <p:nvPicPr>
          <p:cNvPr id="8" name="Picture 7">
            <a:extLst>
              <a:ext uri="{FF2B5EF4-FFF2-40B4-BE49-F238E27FC236}">
                <a16:creationId xmlns:a16="http://schemas.microsoft.com/office/drawing/2014/main" id="{088BB5AB-C7D6-4E00-E81D-440F31643CCD}"/>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flipH="1">
            <a:off x="1523998" y="5143500"/>
            <a:ext cx="2497281" cy="2497281"/>
          </a:xfrm>
          <a:prstGeom prst="rect">
            <a:avLst/>
          </a:prstGeom>
          <a:ln>
            <a:noFill/>
          </a:ln>
        </p:spPr>
      </p:pic>
      <p:sp>
        <p:nvSpPr>
          <p:cNvPr id="9" name="TextBox 8">
            <a:extLst>
              <a:ext uri="{FF2B5EF4-FFF2-40B4-BE49-F238E27FC236}">
                <a16:creationId xmlns:a16="http://schemas.microsoft.com/office/drawing/2014/main" id="{93AFC431-C93C-AA9B-07E0-D1AAE7A84D7F}"/>
              </a:ext>
            </a:extLst>
          </p:cNvPr>
          <p:cNvSpPr txBox="1"/>
          <p:nvPr/>
        </p:nvSpPr>
        <p:spPr>
          <a:xfrm>
            <a:off x="1801091" y="6733888"/>
            <a:ext cx="706582" cy="584775"/>
          </a:xfrm>
          <a:prstGeom prst="rect">
            <a:avLst/>
          </a:prstGeom>
          <a:noFill/>
        </p:spPr>
        <p:txBody>
          <a:bodyPr wrap="square" rtlCol="0">
            <a:spAutoFit/>
          </a:bodyPr>
          <a:lstStyle/>
          <a:p>
            <a:r>
              <a:rPr lang="en-US" sz="32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6b</a:t>
            </a:r>
          </a:p>
        </p:txBody>
      </p:sp>
      <p:sp>
        <p:nvSpPr>
          <p:cNvPr id="10" name="TextBox 9">
            <a:extLst>
              <a:ext uri="{FF2B5EF4-FFF2-40B4-BE49-F238E27FC236}">
                <a16:creationId xmlns:a16="http://schemas.microsoft.com/office/drawing/2014/main" id="{02527E89-4856-4BF3-E4CC-4E5BAE7B23E6}"/>
              </a:ext>
            </a:extLst>
          </p:cNvPr>
          <p:cNvSpPr txBox="1"/>
          <p:nvPr/>
        </p:nvSpPr>
        <p:spPr>
          <a:xfrm>
            <a:off x="3075709" y="5473124"/>
            <a:ext cx="706582" cy="584775"/>
          </a:xfrm>
          <a:prstGeom prst="rect">
            <a:avLst/>
          </a:prstGeom>
          <a:noFill/>
        </p:spPr>
        <p:txBody>
          <a:bodyPr wrap="square" rtlCol="0">
            <a:spAutoFit/>
          </a:bodyPr>
          <a:lstStyle/>
          <a:p>
            <a:r>
              <a:rPr lang="en-US" sz="32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7a</a:t>
            </a:r>
          </a:p>
        </p:txBody>
      </p:sp>
      <p:pic>
        <p:nvPicPr>
          <p:cNvPr id="12" name="Picture 11">
            <a:extLst>
              <a:ext uri="{FF2B5EF4-FFF2-40B4-BE49-F238E27FC236}">
                <a16:creationId xmlns:a16="http://schemas.microsoft.com/office/drawing/2014/main" id="{73A46071-5945-AF6E-CB49-85468A965335}"/>
              </a:ext>
            </a:extLst>
          </p:cNvPr>
          <p:cNvPicPr>
            <a:picLocks noChangeAspect="1"/>
          </p:cNvPicPr>
          <p:nvPr/>
        </p:nvPicPr>
        <p:blipFill>
          <a:blip r:embed="rId5">
            <a:duotone>
              <a:schemeClr val="bg2">
                <a:shade val="45000"/>
                <a:satMod val="135000"/>
              </a:schemeClr>
              <a:prstClr val="white"/>
            </a:duotone>
          </a:blip>
          <a:stretch>
            <a:fillRect/>
          </a:stretch>
        </p:blipFill>
        <p:spPr>
          <a:xfrm>
            <a:off x="5145231" y="5036306"/>
            <a:ext cx="2497281" cy="2497281"/>
          </a:xfrm>
          <a:prstGeom prst="rect">
            <a:avLst/>
          </a:prstGeom>
        </p:spPr>
      </p:pic>
      <p:pic>
        <p:nvPicPr>
          <p:cNvPr id="14" name="Picture 13">
            <a:extLst>
              <a:ext uri="{FF2B5EF4-FFF2-40B4-BE49-F238E27FC236}">
                <a16:creationId xmlns:a16="http://schemas.microsoft.com/office/drawing/2014/main" id="{B26220A7-FD13-0E42-5BC6-7DC24B098054}"/>
              </a:ext>
            </a:extLst>
          </p:cNvPr>
          <p:cNvPicPr>
            <a:picLocks noChangeAspect="1"/>
          </p:cNvPicPr>
          <p:nvPr/>
        </p:nvPicPr>
        <p:blipFill>
          <a:blip r:embed="rId6">
            <a:duotone>
              <a:schemeClr val="accent2">
                <a:shade val="45000"/>
                <a:satMod val="135000"/>
              </a:schemeClr>
              <a:prstClr val="white"/>
            </a:duotone>
          </a:blip>
          <a:stretch>
            <a:fillRect/>
          </a:stretch>
        </p:blipFill>
        <p:spPr>
          <a:xfrm>
            <a:off x="9397815" y="5143500"/>
            <a:ext cx="2496312" cy="2496312"/>
          </a:xfrm>
          <a:prstGeom prst="rect">
            <a:avLst/>
          </a:prstGeom>
          <a:noFill/>
        </p:spPr>
      </p:pic>
      <p:pic>
        <p:nvPicPr>
          <p:cNvPr id="16" name="Picture 15">
            <a:extLst>
              <a:ext uri="{FF2B5EF4-FFF2-40B4-BE49-F238E27FC236}">
                <a16:creationId xmlns:a16="http://schemas.microsoft.com/office/drawing/2014/main" id="{12FB3860-9936-679C-CA5E-F6656B80D7E7}"/>
              </a:ext>
            </a:extLst>
          </p:cNvPr>
          <p:cNvPicPr>
            <a:picLocks noChangeAspect="1"/>
          </p:cNvPicPr>
          <p:nvPr/>
        </p:nvPicPr>
        <p:blipFill>
          <a:blip r:embed="rId7"/>
          <a:stretch>
            <a:fillRect/>
          </a:stretch>
        </p:blipFill>
        <p:spPr>
          <a:xfrm>
            <a:off x="13990597" y="5036306"/>
            <a:ext cx="2496312" cy="2496312"/>
          </a:xfrm>
          <a:prstGeom prst="rect">
            <a:avLst/>
          </a:prstGeom>
        </p:spPr>
      </p:pic>
    </p:spTree>
    <p:extLst>
      <p:ext uri="{BB962C8B-B14F-4D97-AF65-F5344CB8AC3E}">
        <p14:creationId xmlns:p14="http://schemas.microsoft.com/office/powerpoint/2010/main" val="2777225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Shape 271"/>
        <p:cNvGrpSpPr/>
        <p:nvPr/>
      </p:nvGrpSpPr>
      <p:grpSpPr>
        <a:xfrm>
          <a:off x="0" y="0"/>
          <a:ext cx="0" cy="0"/>
          <a:chOff x="0" y="0"/>
          <a:chExt cx="0" cy="0"/>
        </a:xfrm>
      </p:grpSpPr>
      <p:grpSp>
        <p:nvGrpSpPr>
          <p:cNvPr id="272" name="Google Shape;272;p24"/>
          <p:cNvGrpSpPr/>
          <p:nvPr/>
        </p:nvGrpSpPr>
        <p:grpSpPr>
          <a:xfrm>
            <a:off x="7599894" y="379261"/>
            <a:ext cx="10240404" cy="9384484"/>
            <a:chOff x="0" y="-38100"/>
            <a:chExt cx="2697061" cy="2471634"/>
          </a:xfrm>
          <a:solidFill>
            <a:srgbClr val="F9F7F4"/>
          </a:solidFill>
        </p:grpSpPr>
        <p:sp>
          <p:nvSpPr>
            <p:cNvPr id="273" name="Google Shape;273;p24"/>
            <p:cNvSpPr/>
            <p:nvPr/>
          </p:nvSpPr>
          <p:spPr>
            <a:xfrm>
              <a:off x="0" y="0"/>
              <a:ext cx="2697061" cy="2433533"/>
            </a:xfrm>
            <a:custGeom>
              <a:avLst/>
              <a:gdLst/>
              <a:ahLst/>
              <a:cxnLst/>
              <a:rect l="l" t="t" r="r" b="b"/>
              <a:pathLst>
                <a:path w="2697061" h="2433533" extrusionOk="0">
                  <a:moveTo>
                    <a:pt x="2697061" y="15120"/>
                  </a:moveTo>
                  <a:lnTo>
                    <a:pt x="2697061" y="2418413"/>
                  </a:lnTo>
                  <a:cubicBezTo>
                    <a:pt x="2697061" y="2422423"/>
                    <a:pt x="2695468" y="2426269"/>
                    <a:pt x="2692633" y="2429105"/>
                  </a:cubicBezTo>
                  <a:cubicBezTo>
                    <a:pt x="2689797" y="2431940"/>
                    <a:pt x="2685951" y="2433533"/>
                    <a:pt x="2681941" y="2433533"/>
                  </a:cubicBezTo>
                  <a:lnTo>
                    <a:pt x="15120" y="2433533"/>
                  </a:lnTo>
                  <a:cubicBezTo>
                    <a:pt x="11110" y="2433533"/>
                    <a:pt x="7264" y="2431940"/>
                    <a:pt x="4429" y="2429105"/>
                  </a:cubicBezTo>
                  <a:cubicBezTo>
                    <a:pt x="1593" y="2426269"/>
                    <a:pt x="0" y="2422423"/>
                    <a:pt x="0" y="2418413"/>
                  </a:cubicBezTo>
                  <a:lnTo>
                    <a:pt x="0" y="15120"/>
                  </a:lnTo>
                  <a:cubicBezTo>
                    <a:pt x="0" y="11110"/>
                    <a:pt x="1593" y="7264"/>
                    <a:pt x="4429" y="4429"/>
                  </a:cubicBezTo>
                  <a:cubicBezTo>
                    <a:pt x="7264" y="1593"/>
                    <a:pt x="11110" y="0"/>
                    <a:pt x="15120" y="0"/>
                  </a:cubicBezTo>
                  <a:lnTo>
                    <a:pt x="2681941" y="0"/>
                  </a:lnTo>
                  <a:cubicBezTo>
                    <a:pt x="2690292" y="0"/>
                    <a:pt x="2697061" y="6770"/>
                    <a:pt x="2697061" y="1512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txBox="1"/>
            <p:nvPr/>
          </p:nvSpPr>
          <p:spPr>
            <a:xfrm>
              <a:off x="0" y="-38100"/>
              <a:ext cx="2697061" cy="2471634"/>
            </a:xfrm>
            <a:prstGeom prst="rect">
              <a:avLst/>
            </a:prstGeom>
            <a:grp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83" name="Google Shape;283;p24"/>
          <p:cNvPicPr preferRelativeResize="0"/>
          <p:nvPr/>
        </p:nvPicPr>
        <p:blipFill>
          <a:blip r:embed="rId3">
            <a:alphaModFix amt="70000"/>
          </a:blip>
          <a:srcRect l="13599" r="13599"/>
          <a:stretch/>
        </p:blipFill>
        <p:spPr>
          <a:xfrm>
            <a:off x="489270" y="565473"/>
            <a:ext cx="6696600" cy="9198300"/>
          </a:xfrm>
          <a:prstGeom prst="roundRect">
            <a:avLst>
              <a:gd name="adj" fmla="val 3699"/>
            </a:avLst>
          </a:prstGeom>
          <a:noFill/>
          <a:ln>
            <a:noFill/>
          </a:ln>
        </p:spPr>
      </p:pic>
      <p:sp>
        <p:nvSpPr>
          <p:cNvPr id="2" name="TextBox 1">
            <a:extLst>
              <a:ext uri="{FF2B5EF4-FFF2-40B4-BE49-F238E27FC236}">
                <a16:creationId xmlns:a16="http://schemas.microsoft.com/office/drawing/2014/main" id="{107B0738-B694-F83A-EC9E-168376117702}"/>
              </a:ext>
            </a:extLst>
          </p:cNvPr>
          <p:cNvSpPr txBox="1"/>
          <p:nvPr/>
        </p:nvSpPr>
        <p:spPr>
          <a:xfrm>
            <a:off x="8492836" y="803564"/>
            <a:ext cx="8229600" cy="1200329"/>
          </a:xfrm>
          <a:prstGeom prst="rect">
            <a:avLst/>
          </a:prstGeom>
          <a:noFill/>
        </p:spPr>
        <p:txBody>
          <a:bodyPr wrap="square" rtlCol="0">
            <a:spAutoFit/>
          </a:bodyPr>
          <a:lstStyle/>
          <a:p>
            <a:pPr algn="ctr"/>
            <a:r>
              <a:rPr lang="en-US" sz="7200" dirty="0">
                <a:solidFill>
                  <a:srgbClr val="6C5D54"/>
                </a:solidFill>
                <a:latin typeface="Gilda Display" panose="020B0604020202020204" charset="0"/>
              </a:rPr>
              <a:t>Recommendations</a:t>
            </a:r>
          </a:p>
        </p:txBody>
      </p:sp>
      <p:pic>
        <p:nvPicPr>
          <p:cNvPr id="4" name="Picture 3">
            <a:extLst>
              <a:ext uri="{FF2B5EF4-FFF2-40B4-BE49-F238E27FC236}">
                <a16:creationId xmlns:a16="http://schemas.microsoft.com/office/drawing/2014/main" id="{7075084E-1C69-4BCE-DF42-1ACCC1EF238E}"/>
              </a:ext>
            </a:extLst>
          </p:cNvPr>
          <p:cNvPicPr>
            <a:picLocks noChangeAspect="1"/>
          </p:cNvPicPr>
          <p:nvPr/>
        </p:nvPicPr>
        <p:blipFill>
          <a:blip r:embed="rId4"/>
          <a:srcRect/>
          <a:stretch/>
        </p:blipFill>
        <p:spPr>
          <a:xfrm>
            <a:off x="8201890" y="2283534"/>
            <a:ext cx="1371600" cy="1371600"/>
          </a:xfrm>
          <a:prstGeom prst="rect">
            <a:avLst/>
          </a:prstGeom>
        </p:spPr>
      </p:pic>
      <p:pic>
        <p:nvPicPr>
          <p:cNvPr id="6" name="Picture 5">
            <a:extLst>
              <a:ext uri="{FF2B5EF4-FFF2-40B4-BE49-F238E27FC236}">
                <a16:creationId xmlns:a16="http://schemas.microsoft.com/office/drawing/2014/main" id="{3747E625-BF60-2386-0C4A-D3AE0DD71B8A}"/>
              </a:ext>
            </a:extLst>
          </p:cNvPr>
          <p:cNvPicPr>
            <a:picLocks noChangeAspect="1"/>
          </p:cNvPicPr>
          <p:nvPr/>
        </p:nvPicPr>
        <p:blipFill>
          <a:blip r:embed="rId5"/>
          <a:srcRect/>
          <a:stretch/>
        </p:blipFill>
        <p:spPr>
          <a:xfrm>
            <a:off x="8201890" y="3652047"/>
            <a:ext cx="1371600" cy="1371600"/>
          </a:xfrm>
          <a:prstGeom prst="rect">
            <a:avLst/>
          </a:prstGeom>
        </p:spPr>
      </p:pic>
      <p:pic>
        <p:nvPicPr>
          <p:cNvPr id="8" name="Picture 7">
            <a:extLst>
              <a:ext uri="{FF2B5EF4-FFF2-40B4-BE49-F238E27FC236}">
                <a16:creationId xmlns:a16="http://schemas.microsoft.com/office/drawing/2014/main" id="{9F3227FE-8AC1-C13E-C7FC-5CC9B0F88AC2}"/>
              </a:ext>
            </a:extLst>
          </p:cNvPr>
          <p:cNvPicPr>
            <a:picLocks noChangeAspect="1"/>
          </p:cNvPicPr>
          <p:nvPr/>
        </p:nvPicPr>
        <p:blipFill>
          <a:blip r:embed="rId6"/>
          <a:srcRect/>
          <a:stretch/>
        </p:blipFill>
        <p:spPr>
          <a:xfrm>
            <a:off x="8201890" y="5020559"/>
            <a:ext cx="1371600" cy="1371600"/>
          </a:xfrm>
          <a:prstGeom prst="rect">
            <a:avLst/>
          </a:prstGeom>
        </p:spPr>
      </p:pic>
      <p:pic>
        <p:nvPicPr>
          <p:cNvPr id="10" name="Picture 9">
            <a:extLst>
              <a:ext uri="{FF2B5EF4-FFF2-40B4-BE49-F238E27FC236}">
                <a16:creationId xmlns:a16="http://schemas.microsoft.com/office/drawing/2014/main" id="{D84BA1AE-B627-FBF7-E03B-4B47C10CCC94}"/>
              </a:ext>
            </a:extLst>
          </p:cNvPr>
          <p:cNvPicPr>
            <a:picLocks noChangeAspect="1"/>
          </p:cNvPicPr>
          <p:nvPr/>
        </p:nvPicPr>
        <p:blipFill>
          <a:blip r:embed="rId7">
            <a:duotone>
              <a:schemeClr val="bg2">
                <a:shade val="45000"/>
                <a:satMod val="135000"/>
              </a:schemeClr>
              <a:prstClr val="white"/>
            </a:duotone>
          </a:blip>
          <a:srcRect/>
          <a:stretch/>
        </p:blipFill>
        <p:spPr>
          <a:xfrm>
            <a:off x="8201890" y="6608559"/>
            <a:ext cx="1371600" cy="1371600"/>
          </a:xfrm>
          <a:prstGeom prst="rect">
            <a:avLst/>
          </a:prstGeom>
        </p:spPr>
      </p:pic>
      <p:pic>
        <p:nvPicPr>
          <p:cNvPr id="12" name="Picture 11">
            <a:extLst>
              <a:ext uri="{FF2B5EF4-FFF2-40B4-BE49-F238E27FC236}">
                <a16:creationId xmlns:a16="http://schemas.microsoft.com/office/drawing/2014/main" id="{F6E144D9-B193-AA45-F144-113CA5610B05}"/>
              </a:ext>
            </a:extLst>
          </p:cNvPr>
          <p:cNvPicPr>
            <a:picLocks noChangeAspect="1"/>
          </p:cNvPicPr>
          <p:nvPr/>
        </p:nvPicPr>
        <p:blipFill>
          <a:blip r:embed="rId8"/>
          <a:srcRect/>
          <a:stretch/>
        </p:blipFill>
        <p:spPr>
          <a:xfrm>
            <a:off x="8201890" y="8111836"/>
            <a:ext cx="1371600" cy="1371600"/>
          </a:xfrm>
          <a:prstGeom prst="rect">
            <a:avLst/>
          </a:prstGeom>
        </p:spPr>
      </p:pic>
      <p:sp>
        <p:nvSpPr>
          <p:cNvPr id="13" name="TextBox 12">
            <a:extLst>
              <a:ext uri="{FF2B5EF4-FFF2-40B4-BE49-F238E27FC236}">
                <a16:creationId xmlns:a16="http://schemas.microsoft.com/office/drawing/2014/main" id="{44787B8A-D4FF-CC6C-D039-403D819105DB}"/>
              </a:ext>
            </a:extLst>
          </p:cNvPr>
          <p:cNvSpPr txBox="1"/>
          <p:nvPr/>
        </p:nvSpPr>
        <p:spPr>
          <a:xfrm>
            <a:off x="10175485" y="2910739"/>
            <a:ext cx="5264727" cy="523220"/>
          </a:xfrm>
          <a:prstGeom prst="rect">
            <a:avLst/>
          </a:prstGeom>
          <a:noFill/>
        </p:spPr>
        <p:txBody>
          <a:bodyPr wrap="square" rtlCol="0">
            <a:spAutoFit/>
          </a:bodyPr>
          <a:lstStyle/>
          <a:p>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Support Farmers</a:t>
            </a:r>
          </a:p>
        </p:txBody>
      </p:sp>
      <p:sp>
        <p:nvSpPr>
          <p:cNvPr id="14" name="TextBox 13">
            <a:extLst>
              <a:ext uri="{FF2B5EF4-FFF2-40B4-BE49-F238E27FC236}">
                <a16:creationId xmlns:a16="http://schemas.microsoft.com/office/drawing/2014/main" id="{C1922931-8149-927C-C51D-7675E55C08FF}"/>
              </a:ext>
            </a:extLst>
          </p:cNvPr>
          <p:cNvSpPr txBox="1"/>
          <p:nvPr/>
        </p:nvSpPr>
        <p:spPr>
          <a:xfrm>
            <a:off x="10175486" y="4183958"/>
            <a:ext cx="5264727" cy="523220"/>
          </a:xfrm>
          <a:prstGeom prst="rect">
            <a:avLst/>
          </a:prstGeom>
          <a:noFill/>
        </p:spPr>
        <p:txBody>
          <a:bodyPr wrap="square" rtlCol="0">
            <a:spAutoFit/>
          </a:bodyPr>
          <a:lstStyle/>
          <a:p>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Early Warning</a:t>
            </a:r>
          </a:p>
        </p:txBody>
      </p:sp>
      <p:sp>
        <p:nvSpPr>
          <p:cNvPr id="15" name="TextBox 14">
            <a:extLst>
              <a:ext uri="{FF2B5EF4-FFF2-40B4-BE49-F238E27FC236}">
                <a16:creationId xmlns:a16="http://schemas.microsoft.com/office/drawing/2014/main" id="{8B8864F8-F632-4F66-3DDB-D44180AF4AE7}"/>
              </a:ext>
            </a:extLst>
          </p:cNvPr>
          <p:cNvSpPr txBox="1"/>
          <p:nvPr/>
        </p:nvSpPr>
        <p:spPr>
          <a:xfrm>
            <a:off x="10175485" y="5552470"/>
            <a:ext cx="5264727" cy="523220"/>
          </a:xfrm>
          <a:prstGeom prst="rect">
            <a:avLst/>
          </a:prstGeom>
          <a:noFill/>
        </p:spPr>
        <p:txBody>
          <a:bodyPr wrap="square" rtlCol="0">
            <a:spAutoFit/>
          </a:bodyPr>
          <a:lstStyle/>
          <a:p>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Diversify Crops</a:t>
            </a:r>
          </a:p>
        </p:txBody>
      </p:sp>
      <p:sp>
        <p:nvSpPr>
          <p:cNvPr id="16" name="TextBox 15">
            <a:extLst>
              <a:ext uri="{FF2B5EF4-FFF2-40B4-BE49-F238E27FC236}">
                <a16:creationId xmlns:a16="http://schemas.microsoft.com/office/drawing/2014/main" id="{AE6D34C2-7B19-E90D-8934-4632D8949148}"/>
              </a:ext>
            </a:extLst>
          </p:cNvPr>
          <p:cNvSpPr txBox="1"/>
          <p:nvPr/>
        </p:nvSpPr>
        <p:spPr>
          <a:xfrm>
            <a:off x="10175484" y="7032749"/>
            <a:ext cx="5264727" cy="523220"/>
          </a:xfrm>
          <a:prstGeom prst="rect">
            <a:avLst/>
          </a:prstGeom>
          <a:noFill/>
        </p:spPr>
        <p:txBody>
          <a:bodyPr wrap="square" rtlCol="0">
            <a:spAutoFit/>
          </a:bodyPr>
          <a:lstStyle/>
          <a:p>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Cooperation</a:t>
            </a:r>
          </a:p>
        </p:txBody>
      </p:sp>
      <p:sp>
        <p:nvSpPr>
          <p:cNvPr id="17" name="TextBox 16">
            <a:extLst>
              <a:ext uri="{FF2B5EF4-FFF2-40B4-BE49-F238E27FC236}">
                <a16:creationId xmlns:a16="http://schemas.microsoft.com/office/drawing/2014/main" id="{A38D74E9-3C0A-2FA8-3469-A123C2064B11}"/>
              </a:ext>
            </a:extLst>
          </p:cNvPr>
          <p:cNvSpPr txBox="1"/>
          <p:nvPr/>
        </p:nvSpPr>
        <p:spPr>
          <a:xfrm>
            <a:off x="10175485" y="8643747"/>
            <a:ext cx="5264727" cy="523220"/>
          </a:xfrm>
          <a:prstGeom prst="rect">
            <a:avLst/>
          </a:prstGeom>
          <a:noFill/>
        </p:spPr>
        <p:txBody>
          <a:bodyPr wrap="square" rtlCol="0">
            <a:spAutoFit/>
          </a:bodyPr>
          <a:lstStyle/>
          <a:p>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Healthy Soil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Shape 96"/>
        <p:cNvGrpSpPr/>
        <p:nvPr/>
      </p:nvGrpSpPr>
      <p:grpSpPr>
        <a:xfrm>
          <a:off x="0" y="0"/>
          <a:ext cx="0" cy="0"/>
          <a:chOff x="0" y="0"/>
          <a:chExt cx="0" cy="0"/>
        </a:xfrm>
      </p:grpSpPr>
      <p:grpSp>
        <p:nvGrpSpPr>
          <p:cNvPr id="97" name="Google Shape;97;p14"/>
          <p:cNvGrpSpPr/>
          <p:nvPr/>
        </p:nvGrpSpPr>
        <p:grpSpPr>
          <a:xfrm>
            <a:off x="478599" y="379166"/>
            <a:ext cx="11097352" cy="9384484"/>
            <a:chOff x="0" y="-38100"/>
            <a:chExt cx="2922759" cy="2471634"/>
          </a:xfrm>
          <a:solidFill>
            <a:srgbClr val="F9F7F4"/>
          </a:solidFill>
        </p:grpSpPr>
        <p:sp>
          <p:nvSpPr>
            <p:cNvPr id="98" name="Google Shape;98;p14"/>
            <p:cNvSpPr/>
            <p:nvPr/>
          </p:nvSpPr>
          <p:spPr>
            <a:xfrm>
              <a:off x="0" y="0"/>
              <a:ext cx="2922759" cy="2433533"/>
            </a:xfrm>
            <a:custGeom>
              <a:avLst/>
              <a:gdLst/>
              <a:ahLst/>
              <a:cxnLst/>
              <a:rect l="l" t="t" r="r" b="b"/>
              <a:pathLst>
                <a:path w="2922759" h="2433533" extrusionOk="0">
                  <a:moveTo>
                    <a:pt x="2922759" y="13953"/>
                  </a:moveTo>
                  <a:lnTo>
                    <a:pt x="2922759" y="2419581"/>
                  </a:lnTo>
                  <a:cubicBezTo>
                    <a:pt x="2922759" y="2427287"/>
                    <a:pt x="2916512" y="2433533"/>
                    <a:pt x="2908807" y="2433533"/>
                  </a:cubicBezTo>
                  <a:lnTo>
                    <a:pt x="13953" y="2433533"/>
                  </a:lnTo>
                  <a:cubicBezTo>
                    <a:pt x="6247" y="2433533"/>
                    <a:pt x="0" y="2427287"/>
                    <a:pt x="0" y="2419581"/>
                  </a:cubicBezTo>
                  <a:lnTo>
                    <a:pt x="0" y="13953"/>
                  </a:lnTo>
                  <a:cubicBezTo>
                    <a:pt x="0" y="6247"/>
                    <a:pt x="6247" y="0"/>
                    <a:pt x="13953" y="0"/>
                  </a:cubicBezTo>
                  <a:lnTo>
                    <a:pt x="2908807" y="0"/>
                  </a:lnTo>
                  <a:cubicBezTo>
                    <a:pt x="2912507" y="0"/>
                    <a:pt x="2916056" y="1470"/>
                    <a:pt x="2918673" y="4087"/>
                  </a:cubicBezTo>
                  <a:cubicBezTo>
                    <a:pt x="2921289" y="6703"/>
                    <a:pt x="2922759" y="10252"/>
                    <a:pt x="2922759" y="1395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txBox="1"/>
            <p:nvPr/>
          </p:nvSpPr>
          <p:spPr>
            <a:xfrm>
              <a:off x="0" y="-38100"/>
              <a:ext cx="2922759" cy="2471634"/>
            </a:xfrm>
            <a:prstGeom prst="rect">
              <a:avLst/>
            </a:prstGeom>
            <a:grp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0" name="Google Shape;100;p14"/>
          <p:cNvSpPr/>
          <p:nvPr/>
        </p:nvSpPr>
        <p:spPr>
          <a:xfrm>
            <a:off x="2829864" y="3371282"/>
            <a:ext cx="673067" cy="673067"/>
          </a:xfrm>
          <a:prstGeom prst="diamond">
            <a:avLst/>
          </a:prstGeom>
          <a:solidFill>
            <a:srgbClr val="6C5D54"/>
          </a:solidFill>
          <a:ln>
            <a:noFill/>
          </a:ln>
        </p:spPr>
        <p:txBody>
          <a:bodyPr/>
          <a:lstStyle/>
          <a:p>
            <a:endParaRPr lang="en-US"/>
          </a:p>
        </p:txBody>
      </p:sp>
      <p:sp>
        <p:nvSpPr>
          <p:cNvPr id="101" name="Google Shape;101;p14"/>
          <p:cNvSpPr/>
          <p:nvPr/>
        </p:nvSpPr>
        <p:spPr>
          <a:xfrm>
            <a:off x="2829864" y="4469856"/>
            <a:ext cx="673067" cy="673067"/>
          </a:xfrm>
          <a:prstGeom prst="diamond">
            <a:avLst/>
          </a:prstGeom>
          <a:solidFill>
            <a:srgbClr val="6C5D54"/>
          </a:solidFill>
          <a:ln>
            <a:noFill/>
          </a:ln>
        </p:spPr>
        <p:txBody>
          <a:bodyPr/>
          <a:lstStyle/>
          <a:p>
            <a:endParaRPr lang="en-US"/>
          </a:p>
        </p:txBody>
      </p:sp>
      <p:sp>
        <p:nvSpPr>
          <p:cNvPr id="102" name="Google Shape;102;p14"/>
          <p:cNvSpPr/>
          <p:nvPr/>
        </p:nvSpPr>
        <p:spPr>
          <a:xfrm>
            <a:off x="2829864" y="5568429"/>
            <a:ext cx="673067" cy="673067"/>
          </a:xfrm>
          <a:prstGeom prst="diamond">
            <a:avLst/>
          </a:prstGeom>
          <a:solidFill>
            <a:srgbClr val="6C5D54"/>
          </a:solidFill>
          <a:ln>
            <a:noFill/>
          </a:ln>
        </p:spPr>
        <p:txBody>
          <a:bodyPr/>
          <a:lstStyle/>
          <a:p>
            <a:endParaRPr lang="en-US"/>
          </a:p>
        </p:txBody>
      </p:sp>
      <p:sp>
        <p:nvSpPr>
          <p:cNvPr id="103" name="Google Shape;103;p14"/>
          <p:cNvSpPr/>
          <p:nvPr/>
        </p:nvSpPr>
        <p:spPr>
          <a:xfrm>
            <a:off x="2829864" y="6667002"/>
            <a:ext cx="673067" cy="673067"/>
          </a:xfrm>
          <a:prstGeom prst="diamond">
            <a:avLst/>
          </a:prstGeom>
          <a:solidFill>
            <a:srgbClr val="6C5D54"/>
          </a:solidFill>
          <a:ln>
            <a:noFill/>
          </a:ln>
        </p:spPr>
        <p:txBody>
          <a:bodyPr/>
          <a:lstStyle/>
          <a:p>
            <a:endParaRPr lang="en-US"/>
          </a:p>
        </p:txBody>
      </p:sp>
      <p:sp>
        <p:nvSpPr>
          <p:cNvPr id="105" name="Google Shape;105;p14"/>
          <p:cNvSpPr txBox="1"/>
          <p:nvPr/>
        </p:nvSpPr>
        <p:spPr>
          <a:xfrm>
            <a:off x="1278047" y="1429425"/>
            <a:ext cx="8753100" cy="1218795"/>
          </a:xfrm>
          <a:prstGeom prst="rect">
            <a:avLst/>
          </a:prstGeom>
          <a:noFill/>
          <a:ln>
            <a:noFill/>
          </a:ln>
        </p:spPr>
        <p:txBody>
          <a:bodyPr spcFirstLastPara="1" wrap="square" lIns="0" tIns="0" rIns="0" bIns="0" anchor="t" anchorCtr="0">
            <a:spAutoFit/>
          </a:bodyPr>
          <a:lstStyle/>
          <a:p>
            <a:pPr marL="0" marR="0" lvl="0" indent="0" algn="l" rtl="0">
              <a:lnSpc>
                <a:spcPct val="89999"/>
              </a:lnSpc>
              <a:spcBef>
                <a:spcPts val="0"/>
              </a:spcBef>
              <a:spcAft>
                <a:spcPts val="0"/>
              </a:spcAft>
              <a:buNone/>
            </a:pPr>
            <a:r>
              <a:rPr lang="en-US" sz="8800" b="0" i="0" u="none" strike="noStrike" cap="none" dirty="0">
                <a:solidFill>
                  <a:srgbClr val="6C5D54"/>
                </a:solidFill>
                <a:latin typeface="Gilda Display"/>
                <a:ea typeface="Gilda Display"/>
                <a:cs typeface="Gilda Display"/>
                <a:sym typeface="Gilda Display"/>
              </a:rPr>
              <a:t>Goals</a:t>
            </a:r>
            <a:endParaRPr sz="8800" dirty="0">
              <a:solidFill>
                <a:srgbClr val="6C5D54"/>
              </a:solidFill>
            </a:endParaRPr>
          </a:p>
        </p:txBody>
      </p:sp>
      <p:sp>
        <p:nvSpPr>
          <p:cNvPr id="106" name="Google Shape;106;p14"/>
          <p:cNvSpPr txBox="1"/>
          <p:nvPr/>
        </p:nvSpPr>
        <p:spPr>
          <a:xfrm>
            <a:off x="3744480" y="3149061"/>
            <a:ext cx="5399520" cy="1034129"/>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dirty="0">
                <a:latin typeface="Calibri" panose="020F0502020204030204" pitchFamily="34" charset="0"/>
                <a:ea typeface="Calibri" panose="020F0502020204030204" pitchFamily="34" charset="0"/>
                <a:cs typeface="Calibri" panose="020F0502020204030204" pitchFamily="34" charset="0"/>
                <a:sym typeface="Assistant SemiBold"/>
              </a:rPr>
              <a:t>Explain USDA Growing Zones and their use in farming and agriculture</a:t>
            </a:r>
            <a:endParaRPr sz="2400" dirty="0">
              <a:latin typeface="Calibri" panose="020F0502020204030204" pitchFamily="34" charset="0"/>
              <a:ea typeface="Calibri" panose="020F0502020204030204" pitchFamily="34" charset="0"/>
              <a:cs typeface="Calibri" panose="020F0502020204030204" pitchFamily="34" charset="0"/>
              <a:sym typeface="Assistant SemiBold"/>
            </a:endParaRPr>
          </a:p>
        </p:txBody>
      </p:sp>
      <p:sp>
        <p:nvSpPr>
          <p:cNvPr id="107" name="Google Shape;107;p14"/>
          <p:cNvSpPr txBox="1"/>
          <p:nvPr/>
        </p:nvSpPr>
        <p:spPr>
          <a:xfrm>
            <a:off x="3744480" y="4327410"/>
            <a:ext cx="5588706" cy="1034129"/>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i="0" u="none" strike="noStrike" cap="none" dirty="0">
                <a:solidFill>
                  <a:srgbClr val="292929"/>
                </a:solidFill>
                <a:latin typeface="Calibri" panose="020F0502020204030204" pitchFamily="34" charset="0"/>
                <a:ea typeface="Calibri" panose="020F0502020204030204" pitchFamily="34" charset="0"/>
                <a:cs typeface="Calibri" panose="020F0502020204030204" pitchFamily="34" charset="0"/>
                <a:sym typeface="Assistant SemiBold"/>
              </a:rPr>
              <a:t>Examine temperature trends that have spurred recent change in zones</a:t>
            </a:r>
            <a:endParaRPr sz="2400" dirty="0">
              <a:latin typeface="Calibri" panose="020F0502020204030204" pitchFamily="34" charset="0"/>
              <a:ea typeface="Calibri" panose="020F0502020204030204" pitchFamily="34" charset="0"/>
              <a:cs typeface="Calibri" panose="020F0502020204030204" pitchFamily="34" charset="0"/>
              <a:sym typeface="Assistant SemiBold"/>
            </a:endParaRPr>
          </a:p>
        </p:txBody>
      </p:sp>
      <p:sp>
        <p:nvSpPr>
          <p:cNvPr id="108" name="Google Shape;108;p14"/>
          <p:cNvSpPr txBox="1"/>
          <p:nvPr/>
        </p:nvSpPr>
        <p:spPr>
          <a:xfrm>
            <a:off x="3728449" y="5646429"/>
            <a:ext cx="4863492"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i="0" u="none" strike="noStrike" cap="none" dirty="0">
                <a:solidFill>
                  <a:srgbClr val="292929"/>
                </a:solidFill>
                <a:latin typeface="Calibri" panose="020F0502020204030204" pitchFamily="34" charset="0"/>
                <a:ea typeface="Calibri" panose="020F0502020204030204" pitchFamily="34" charset="0"/>
                <a:cs typeface="Calibri" panose="020F0502020204030204" pitchFamily="34" charset="0"/>
                <a:sym typeface="Assistant SemiBold"/>
              </a:rPr>
              <a:t>Predict future temperature patterns </a:t>
            </a:r>
            <a:endParaRPr dirty="0">
              <a:latin typeface="Calibri" panose="020F0502020204030204" pitchFamily="34" charset="0"/>
              <a:ea typeface="Calibri" panose="020F0502020204030204" pitchFamily="34" charset="0"/>
              <a:cs typeface="Calibri" panose="020F0502020204030204" pitchFamily="34" charset="0"/>
              <a:sym typeface="Assistant SemiBold"/>
            </a:endParaRPr>
          </a:p>
        </p:txBody>
      </p:sp>
      <p:sp>
        <p:nvSpPr>
          <p:cNvPr id="109" name="Google Shape;109;p14"/>
          <p:cNvSpPr txBox="1"/>
          <p:nvPr/>
        </p:nvSpPr>
        <p:spPr>
          <a:xfrm>
            <a:off x="3744480" y="6664334"/>
            <a:ext cx="541555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i="0" u="none" strike="noStrike" cap="none" dirty="0">
                <a:solidFill>
                  <a:srgbClr val="292929"/>
                </a:solidFill>
                <a:latin typeface="Calibri" panose="020F0502020204030204" pitchFamily="34" charset="0"/>
                <a:ea typeface="Calibri" panose="020F0502020204030204" pitchFamily="34" charset="0"/>
                <a:cs typeface="Calibri" panose="020F0502020204030204" pitchFamily="34" charset="0"/>
                <a:sym typeface="Assistant SemiBold"/>
              </a:rPr>
              <a:t>Look at crop impacts in tri-state region</a:t>
            </a:r>
            <a:endParaRPr sz="2400" dirty="0">
              <a:latin typeface="Calibri" panose="020F0502020204030204" pitchFamily="34" charset="0"/>
              <a:ea typeface="Calibri" panose="020F0502020204030204" pitchFamily="34" charset="0"/>
              <a:cs typeface="Calibri" panose="020F0502020204030204" pitchFamily="34" charset="0"/>
              <a:sym typeface="Assistant SemiBold"/>
            </a:endParaRPr>
          </a:p>
        </p:txBody>
      </p:sp>
      <p:pic>
        <p:nvPicPr>
          <p:cNvPr id="111" name="Google Shape;111;p14"/>
          <p:cNvPicPr preferRelativeResize="0"/>
          <p:nvPr/>
        </p:nvPicPr>
        <p:blipFill>
          <a:blip r:embed="rId3">
            <a:alphaModFix amt="50000"/>
          </a:blip>
          <a:srcRect l="29511" r="29511"/>
          <a:stretch/>
        </p:blipFill>
        <p:spPr>
          <a:xfrm>
            <a:off x="11817501" y="521850"/>
            <a:ext cx="5991900" cy="9241800"/>
          </a:xfrm>
          <a:prstGeom prst="roundRect">
            <a:avLst>
              <a:gd name="adj" fmla="val 4869"/>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B11A5-4016-E22E-0F72-551C9DECF7ED}"/>
              </a:ext>
            </a:extLst>
          </p:cNvPr>
          <p:cNvSpPr>
            <a:spLocks noGrp="1"/>
          </p:cNvSpPr>
          <p:nvPr>
            <p:ph type="title"/>
          </p:nvPr>
        </p:nvSpPr>
        <p:spPr>
          <a:xfrm>
            <a:off x="511628" y="332695"/>
            <a:ext cx="17264743" cy="857476"/>
          </a:xfrm>
        </p:spPr>
        <p:txBody>
          <a:bodyPr>
            <a:noAutofit/>
          </a:bodyPr>
          <a:lstStyle/>
          <a:p>
            <a:r>
              <a:rPr lang="en-US" sz="7200" dirty="0">
                <a:solidFill>
                  <a:schemeClr val="accent3">
                    <a:lumMod val="50000"/>
                  </a:schemeClr>
                </a:solidFill>
                <a:latin typeface="Gilda Display"/>
                <a:sym typeface="Arial"/>
              </a:rPr>
              <a:t>Understanding USDA Growing Zones</a:t>
            </a:r>
          </a:p>
        </p:txBody>
      </p:sp>
      <p:pic>
        <p:nvPicPr>
          <p:cNvPr id="8" name="Picture 7" descr="A map of the state of mississippi&#10;&#10;AI-generated content may be incorrect.">
            <a:extLst>
              <a:ext uri="{FF2B5EF4-FFF2-40B4-BE49-F238E27FC236}">
                <a16:creationId xmlns:a16="http://schemas.microsoft.com/office/drawing/2014/main" id="{86E2005E-BFB8-2889-B137-C2F64780C210}"/>
              </a:ext>
            </a:extLst>
          </p:cNvPr>
          <p:cNvPicPr>
            <a:picLocks noChangeAspect="1"/>
          </p:cNvPicPr>
          <p:nvPr/>
        </p:nvPicPr>
        <p:blipFill>
          <a:blip r:embed="rId3"/>
          <a:stretch>
            <a:fillRect/>
          </a:stretch>
        </p:blipFill>
        <p:spPr>
          <a:xfrm>
            <a:off x="11325726" y="1602581"/>
            <a:ext cx="6866786" cy="8117306"/>
          </a:xfrm>
          <a:prstGeom prst="rect">
            <a:avLst/>
          </a:prstGeom>
        </p:spPr>
      </p:pic>
      <p:sp>
        <p:nvSpPr>
          <p:cNvPr id="9" name="Rectangle: Rounded Corners 8">
            <a:extLst>
              <a:ext uri="{FF2B5EF4-FFF2-40B4-BE49-F238E27FC236}">
                <a16:creationId xmlns:a16="http://schemas.microsoft.com/office/drawing/2014/main" id="{978F3AD5-7EB5-FCF0-5D68-5E896FD5628E}"/>
              </a:ext>
            </a:extLst>
          </p:cNvPr>
          <p:cNvSpPr/>
          <p:nvPr/>
        </p:nvSpPr>
        <p:spPr>
          <a:xfrm>
            <a:off x="288758" y="1712686"/>
            <a:ext cx="11036968" cy="7837714"/>
          </a:xfrm>
          <a:prstGeom prst="roundRect">
            <a:avLst/>
          </a:prstGeom>
          <a:solidFill>
            <a:schemeClr val="accent3">
              <a:lumMod val="40000"/>
              <a:lumOff val="6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EB06CE-E73F-6FFB-5EBB-7DA05391EF39}"/>
              </a:ext>
            </a:extLst>
          </p:cNvPr>
          <p:cNvSpPr txBox="1"/>
          <p:nvPr/>
        </p:nvSpPr>
        <p:spPr>
          <a:xfrm>
            <a:off x="1652337" y="2662989"/>
            <a:ext cx="8309810" cy="6247864"/>
          </a:xfrm>
          <a:prstGeom prst="rect">
            <a:avLst/>
          </a:prstGeom>
          <a:noFill/>
        </p:spPr>
        <p:txBody>
          <a:bodyPr wrap="square" rtlCol="0">
            <a:spAutoFit/>
          </a:bodyPr>
          <a:lstStyle/>
          <a:p>
            <a:r>
              <a:rPr lang="en-US" sz="40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Based on annual extreme minimum temperatures</a:t>
            </a:r>
          </a:p>
          <a:p>
            <a:endParaRPr lang="en-US" sz="40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endParaRPr>
          </a:p>
          <a:p>
            <a:endParaRPr lang="en-US" sz="40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endParaRPr>
          </a:p>
          <a:p>
            <a:r>
              <a:rPr lang="en-US" sz="40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Help farmers and gardeners choose winter-hardy plants</a:t>
            </a:r>
          </a:p>
          <a:p>
            <a:endParaRPr lang="en-US" sz="40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endParaRPr>
          </a:p>
          <a:p>
            <a:endParaRPr lang="en-US" sz="40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endParaRPr>
          </a:p>
          <a:p>
            <a:r>
              <a:rPr lang="en-US" sz="40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Zone shifts reflect climate change over time</a:t>
            </a:r>
          </a:p>
        </p:txBody>
      </p:sp>
      <p:pic>
        <p:nvPicPr>
          <p:cNvPr id="12" name="Picture 11">
            <a:extLst>
              <a:ext uri="{FF2B5EF4-FFF2-40B4-BE49-F238E27FC236}">
                <a16:creationId xmlns:a16="http://schemas.microsoft.com/office/drawing/2014/main" id="{8E0340C0-EED9-A2E9-C282-EA835F8ABFE9}"/>
              </a:ext>
            </a:extLst>
          </p:cNvPr>
          <p:cNvPicPr>
            <a:picLocks noChangeAspect="1"/>
          </p:cNvPicPr>
          <p:nvPr/>
        </p:nvPicPr>
        <p:blipFill>
          <a:blip r:embed="rId4">
            <a:duotone>
              <a:schemeClr val="bg2">
                <a:shade val="45000"/>
                <a:satMod val="135000"/>
              </a:schemeClr>
              <a:prstClr val="white"/>
            </a:duotone>
          </a:blip>
          <a:stretch>
            <a:fillRect/>
          </a:stretch>
        </p:blipFill>
        <p:spPr>
          <a:xfrm>
            <a:off x="653143" y="2855495"/>
            <a:ext cx="1010652" cy="1010652"/>
          </a:xfrm>
          <a:prstGeom prst="rect">
            <a:avLst/>
          </a:prstGeom>
          <a:ln>
            <a:noFill/>
          </a:ln>
        </p:spPr>
      </p:pic>
      <p:pic>
        <p:nvPicPr>
          <p:cNvPr id="14" name="Picture 13">
            <a:extLst>
              <a:ext uri="{FF2B5EF4-FFF2-40B4-BE49-F238E27FC236}">
                <a16:creationId xmlns:a16="http://schemas.microsoft.com/office/drawing/2014/main" id="{64514CCE-3626-74C4-8720-B59911CA16DA}"/>
              </a:ext>
            </a:extLst>
          </p:cNvPr>
          <p:cNvPicPr>
            <a:picLocks noChangeAspect="1"/>
          </p:cNvPicPr>
          <p:nvPr/>
        </p:nvPicPr>
        <p:blipFill>
          <a:blip r:embed="rId5"/>
          <a:stretch>
            <a:fillRect/>
          </a:stretch>
        </p:blipFill>
        <p:spPr>
          <a:xfrm>
            <a:off x="653143" y="5137715"/>
            <a:ext cx="1030382" cy="1047039"/>
          </a:xfrm>
          <a:prstGeom prst="rect">
            <a:avLst/>
          </a:prstGeom>
        </p:spPr>
      </p:pic>
      <p:pic>
        <p:nvPicPr>
          <p:cNvPr id="16" name="Picture 15">
            <a:extLst>
              <a:ext uri="{FF2B5EF4-FFF2-40B4-BE49-F238E27FC236}">
                <a16:creationId xmlns:a16="http://schemas.microsoft.com/office/drawing/2014/main" id="{EF512511-13B1-CFC5-8F95-046BF27251A5}"/>
              </a:ext>
            </a:extLst>
          </p:cNvPr>
          <p:cNvPicPr>
            <a:picLocks noChangeAspect="1"/>
          </p:cNvPicPr>
          <p:nvPr/>
        </p:nvPicPr>
        <p:blipFill>
          <a:blip r:embed="rId6">
            <a:duotone>
              <a:schemeClr val="accent3">
                <a:shade val="45000"/>
                <a:satMod val="135000"/>
              </a:schemeClr>
              <a:prstClr val="white"/>
            </a:duotone>
          </a:blip>
          <a:stretch>
            <a:fillRect/>
          </a:stretch>
        </p:blipFill>
        <p:spPr>
          <a:xfrm>
            <a:off x="530483" y="7612441"/>
            <a:ext cx="1047039" cy="1047039"/>
          </a:xfrm>
          <a:prstGeom prst="rect">
            <a:avLst/>
          </a:prstGeom>
        </p:spPr>
      </p:pic>
    </p:spTree>
    <p:extLst>
      <p:ext uri="{BB962C8B-B14F-4D97-AF65-F5344CB8AC3E}">
        <p14:creationId xmlns:p14="http://schemas.microsoft.com/office/powerpoint/2010/main" val="145445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3000"/>
            <a:lum/>
          </a:blip>
          <a:srcRect/>
          <a:stretch>
            <a:fillRect t="-9000" b="-9000"/>
          </a:stretch>
        </a:blipFill>
        <a:effectLst/>
      </p:bgPr>
    </p:bg>
    <p:spTree>
      <p:nvGrpSpPr>
        <p:cNvPr id="1" name="Shape 126"/>
        <p:cNvGrpSpPr/>
        <p:nvPr/>
      </p:nvGrpSpPr>
      <p:grpSpPr>
        <a:xfrm>
          <a:off x="0" y="0"/>
          <a:ext cx="0" cy="0"/>
          <a:chOff x="0" y="0"/>
          <a:chExt cx="0" cy="0"/>
        </a:xfrm>
      </p:grpSpPr>
      <p:grpSp>
        <p:nvGrpSpPr>
          <p:cNvPr id="128" name="Google Shape;128;p16"/>
          <p:cNvGrpSpPr/>
          <p:nvPr/>
        </p:nvGrpSpPr>
        <p:grpSpPr>
          <a:xfrm>
            <a:off x="620866" y="498147"/>
            <a:ext cx="9630916" cy="2852899"/>
            <a:chOff x="0" y="-38100"/>
            <a:chExt cx="2536538" cy="751381"/>
          </a:xfrm>
          <a:solidFill>
            <a:schemeClr val="accent2">
              <a:lumMod val="20000"/>
              <a:lumOff val="80000"/>
            </a:schemeClr>
          </a:solidFill>
        </p:grpSpPr>
        <p:sp>
          <p:nvSpPr>
            <p:cNvPr id="129" name="Google Shape;129;p16"/>
            <p:cNvSpPr/>
            <p:nvPr/>
          </p:nvSpPr>
          <p:spPr>
            <a:xfrm>
              <a:off x="0" y="0"/>
              <a:ext cx="2536538" cy="713281"/>
            </a:xfrm>
            <a:prstGeom prst="round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txBox="1"/>
            <p:nvPr/>
          </p:nvSpPr>
          <p:spPr>
            <a:xfrm>
              <a:off x="0" y="-38100"/>
              <a:ext cx="2536538" cy="751381"/>
            </a:xfrm>
            <a:prstGeom prst="roundRect">
              <a:avLst/>
            </a:prstGeom>
            <a:grp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 name="Google Shape;131;p16"/>
          <p:cNvGrpSpPr/>
          <p:nvPr/>
        </p:nvGrpSpPr>
        <p:grpSpPr>
          <a:xfrm>
            <a:off x="8032962" y="6935954"/>
            <a:ext cx="9630916" cy="2852899"/>
            <a:chOff x="0" y="-38100"/>
            <a:chExt cx="2536538" cy="751381"/>
          </a:xfrm>
          <a:solidFill>
            <a:schemeClr val="accent3">
              <a:lumMod val="60000"/>
              <a:lumOff val="40000"/>
            </a:schemeClr>
          </a:solidFill>
        </p:grpSpPr>
        <p:sp>
          <p:nvSpPr>
            <p:cNvPr id="132" name="Google Shape;132;p16"/>
            <p:cNvSpPr/>
            <p:nvPr/>
          </p:nvSpPr>
          <p:spPr>
            <a:xfrm>
              <a:off x="0" y="0"/>
              <a:ext cx="2536538" cy="713281"/>
            </a:xfrm>
            <a:prstGeom prst="round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txBox="1"/>
            <p:nvPr/>
          </p:nvSpPr>
          <p:spPr>
            <a:xfrm>
              <a:off x="0" y="-38100"/>
              <a:ext cx="2536538" cy="751381"/>
            </a:xfrm>
            <a:prstGeom prst="roundRect">
              <a:avLst/>
            </a:prstGeom>
            <a:grp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4" name="Google Shape;134;p16"/>
          <p:cNvSpPr txBox="1"/>
          <p:nvPr/>
        </p:nvSpPr>
        <p:spPr>
          <a:xfrm>
            <a:off x="1474586" y="1387529"/>
            <a:ext cx="3053100" cy="121879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800" b="0" i="0" u="none" strike="noStrike" cap="none" dirty="0">
                <a:solidFill>
                  <a:srgbClr val="292929"/>
                </a:solidFill>
                <a:latin typeface="Gilda Display"/>
                <a:ea typeface="Gilda Display"/>
                <a:cs typeface="Gilda Display"/>
                <a:sym typeface="Gilda Display"/>
              </a:rPr>
              <a:t>2.25</a:t>
            </a:r>
            <a:endParaRPr sz="100" dirty="0"/>
          </a:p>
        </p:txBody>
      </p:sp>
      <p:sp>
        <p:nvSpPr>
          <p:cNvPr id="135" name="Google Shape;135;p16"/>
          <p:cNvSpPr txBox="1"/>
          <p:nvPr/>
        </p:nvSpPr>
        <p:spPr>
          <a:xfrm>
            <a:off x="8649345" y="7825336"/>
            <a:ext cx="2832000" cy="121879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800" dirty="0">
                <a:solidFill>
                  <a:srgbClr val="292929"/>
                </a:solidFill>
                <a:latin typeface="Gilda Display"/>
                <a:sym typeface="Gilda Display"/>
              </a:rPr>
              <a:t>5.04</a:t>
            </a:r>
            <a:endParaRPr sz="10000" dirty="0">
              <a:solidFill>
                <a:srgbClr val="292929"/>
              </a:solidFill>
              <a:latin typeface="Gilda Display"/>
            </a:endParaRPr>
          </a:p>
        </p:txBody>
      </p:sp>
      <p:sp>
        <p:nvSpPr>
          <p:cNvPr id="136" name="Google Shape;136;p16"/>
          <p:cNvSpPr txBox="1"/>
          <p:nvPr/>
        </p:nvSpPr>
        <p:spPr>
          <a:xfrm>
            <a:off x="3541613" y="1592197"/>
            <a:ext cx="801583" cy="664797"/>
          </a:xfrm>
          <a:prstGeom prst="rect">
            <a:avLst/>
          </a:prstGeom>
          <a:noFill/>
          <a:ln>
            <a:noFill/>
          </a:ln>
        </p:spPr>
        <p:txBody>
          <a:bodyPr spcFirstLastPara="1" wrap="square" lIns="0" tIns="0" rIns="0" bIns="0" anchor="t" anchorCtr="0">
            <a:spAutoFit/>
          </a:bodyPr>
          <a:lstStyle/>
          <a:p>
            <a:pPr marL="0" marR="0" lvl="0" indent="0" algn="l" rtl="0">
              <a:lnSpc>
                <a:spcPct val="90001"/>
              </a:lnSpc>
              <a:spcBef>
                <a:spcPts val="0"/>
              </a:spcBef>
              <a:spcAft>
                <a:spcPts val="0"/>
              </a:spcAft>
              <a:buNone/>
            </a:pPr>
            <a:r>
              <a:rPr lang="en-US" sz="4800" b="0" i="0" u="none" strike="noStrike" cap="none" dirty="0">
                <a:solidFill>
                  <a:srgbClr val="292929"/>
                </a:solidFill>
                <a:latin typeface="Gilda Display"/>
                <a:ea typeface="Gilda Display"/>
                <a:cs typeface="Gilda Display"/>
                <a:sym typeface="Gilda Display"/>
              </a:rPr>
              <a:t>%</a:t>
            </a:r>
            <a:endParaRPr sz="900" dirty="0"/>
          </a:p>
        </p:txBody>
      </p:sp>
      <p:sp>
        <p:nvSpPr>
          <p:cNvPr id="137" name="Google Shape;137;p16"/>
          <p:cNvSpPr txBox="1"/>
          <p:nvPr/>
        </p:nvSpPr>
        <p:spPr>
          <a:xfrm>
            <a:off x="10658565" y="8088726"/>
            <a:ext cx="822780" cy="664797"/>
          </a:xfrm>
          <a:prstGeom prst="rect">
            <a:avLst/>
          </a:prstGeom>
          <a:noFill/>
          <a:ln>
            <a:noFill/>
          </a:ln>
        </p:spPr>
        <p:txBody>
          <a:bodyPr spcFirstLastPara="1" wrap="square" lIns="0" tIns="0" rIns="0" bIns="0" anchor="t" anchorCtr="0">
            <a:spAutoFit/>
          </a:bodyPr>
          <a:lstStyle/>
          <a:p>
            <a:pPr>
              <a:lnSpc>
                <a:spcPct val="90001"/>
              </a:lnSpc>
            </a:pPr>
            <a:r>
              <a:rPr lang="en-US" sz="4800" dirty="0">
                <a:solidFill>
                  <a:srgbClr val="292929"/>
                </a:solidFill>
                <a:latin typeface="Gilda Display"/>
                <a:sym typeface="Gilda Display"/>
              </a:rPr>
              <a:t>%</a:t>
            </a:r>
            <a:endParaRPr sz="4800" dirty="0">
              <a:solidFill>
                <a:srgbClr val="292929"/>
              </a:solidFill>
              <a:latin typeface="Gilda Display"/>
            </a:endParaRPr>
          </a:p>
        </p:txBody>
      </p:sp>
      <p:sp>
        <p:nvSpPr>
          <p:cNvPr id="138" name="Google Shape;138;p16"/>
          <p:cNvSpPr txBox="1"/>
          <p:nvPr/>
        </p:nvSpPr>
        <p:spPr>
          <a:xfrm>
            <a:off x="4600145" y="1879690"/>
            <a:ext cx="4792800" cy="442301"/>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499" b="0" i="0" u="none" strike="noStrike" cap="none" dirty="0">
                <a:solidFill>
                  <a:srgbClr val="292929"/>
                </a:solidFill>
                <a:latin typeface="Calibri" panose="020F0502020204030204" pitchFamily="34" charset="0"/>
                <a:ea typeface="Calibri" panose="020F0502020204030204" pitchFamily="34" charset="0"/>
                <a:cs typeface="Calibri" panose="020F0502020204030204" pitchFamily="34" charset="0"/>
                <a:sym typeface="Assistant"/>
              </a:rPr>
              <a:t>From 1990 – 2024 in tri-state region</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39" name="Google Shape;139;p16"/>
          <p:cNvSpPr txBox="1"/>
          <p:nvPr/>
        </p:nvSpPr>
        <p:spPr>
          <a:xfrm>
            <a:off x="12021129" y="8178410"/>
            <a:ext cx="4885167" cy="884601"/>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499" dirty="0">
                <a:solidFill>
                  <a:srgbClr val="292929"/>
                </a:solidFill>
                <a:latin typeface="Calibri" panose="020F0502020204030204" pitchFamily="34" charset="0"/>
                <a:ea typeface="Calibri" panose="020F0502020204030204" pitchFamily="34" charset="0"/>
                <a:cs typeface="Calibri" panose="020F0502020204030204" pitchFamily="34" charset="0"/>
                <a:sym typeface="Assistant"/>
              </a:rPr>
              <a:t>This metric is used to determine</a:t>
            </a:r>
          </a:p>
          <a:p>
            <a:pPr marL="0" marR="0" lvl="0" indent="0" algn="l" rtl="0">
              <a:lnSpc>
                <a:spcPct val="115000"/>
              </a:lnSpc>
              <a:spcBef>
                <a:spcPts val="0"/>
              </a:spcBef>
              <a:spcAft>
                <a:spcPts val="0"/>
              </a:spcAft>
              <a:buNone/>
            </a:pPr>
            <a:r>
              <a:rPr lang="en-US" sz="2499" dirty="0">
                <a:solidFill>
                  <a:srgbClr val="292929"/>
                </a:solidFill>
                <a:latin typeface="Calibri" panose="020F0502020204030204" pitchFamily="34" charset="0"/>
                <a:ea typeface="Calibri" panose="020F0502020204030204" pitchFamily="34" charset="0"/>
                <a:cs typeface="Calibri" panose="020F0502020204030204" pitchFamily="34" charset="0"/>
                <a:sym typeface="Assistant"/>
              </a:rPr>
              <a:t>growing zones</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40" name="Google Shape;140;p16"/>
          <p:cNvSpPr/>
          <p:nvPr/>
        </p:nvSpPr>
        <p:spPr>
          <a:xfrm>
            <a:off x="4693199" y="1108819"/>
            <a:ext cx="3948600" cy="461700"/>
          </a:xfrm>
          <a:prstGeom prst="roundRect">
            <a:avLst>
              <a:gd name="adj" fmla="val 50000"/>
            </a:avLst>
          </a:prstGeom>
          <a:solidFill>
            <a:schemeClr val="accent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1" name="Google Shape;141;p16"/>
          <p:cNvSpPr txBox="1"/>
          <p:nvPr/>
        </p:nvSpPr>
        <p:spPr>
          <a:xfrm>
            <a:off x="4838118" y="1075875"/>
            <a:ext cx="3658761" cy="47397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b="1" i="0"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Assistant"/>
              </a:rPr>
              <a:t>Average Temperature Increase</a:t>
            </a:r>
            <a:endParaRPr sz="2200" dirty="0">
              <a:latin typeface="Calibri" panose="020F0502020204030204" pitchFamily="34" charset="0"/>
              <a:ea typeface="Calibri" panose="020F0502020204030204" pitchFamily="34" charset="0"/>
              <a:cs typeface="Calibri" panose="020F0502020204030204" pitchFamily="34" charset="0"/>
            </a:endParaRPr>
          </a:p>
        </p:txBody>
      </p:sp>
      <p:sp>
        <p:nvSpPr>
          <p:cNvPr id="142" name="Google Shape;142;p16"/>
          <p:cNvSpPr/>
          <p:nvPr/>
        </p:nvSpPr>
        <p:spPr>
          <a:xfrm>
            <a:off x="12021129" y="7539671"/>
            <a:ext cx="4258791" cy="461700"/>
          </a:xfrm>
          <a:prstGeom prst="roundRect">
            <a:avLst>
              <a:gd name="adj" fmla="val 50000"/>
            </a:avLst>
          </a:prstGeom>
          <a:solidFill>
            <a:schemeClr val="accent3">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3" name="Google Shape;143;p16"/>
          <p:cNvSpPr txBox="1"/>
          <p:nvPr/>
        </p:nvSpPr>
        <p:spPr>
          <a:xfrm>
            <a:off x="12205861" y="7527395"/>
            <a:ext cx="4074059" cy="47397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b="1" i="0"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Assistant"/>
              </a:rPr>
              <a:t>Extreme Minimum Temp Increase</a:t>
            </a:r>
            <a:endParaRPr sz="2200"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Rounded Corners 3">
            <a:extLst>
              <a:ext uri="{FF2B5EF4-FFF2-40B4-BE49-F238E27FC236}">
                <a16:creationId xmlns:a16="http://schemas.microsoft.com/office/drawing/2014/main" id="{393BFD37-3E04-DF2A-47AA-FE9D34AC07C2}"/>
              </a:ext>
            </a:extLst>
          </p:cNvPr>
          <p:cNvSpPr/>
          <p:nvPr/>
        </p:nvSpPr>
        <p:spPr>
          <a:xfrm>
            <a:off x="1842653" y="3735309"/>
            <a:ext cx="14602691" cy="2852899"/>
          </a:xfrm>
          <a:prstGeom prst="roundRect">
            <a:avLst/>
          </a:prstGeom>
          <a:solidFill>
            <a:srgbClr val="CBDBD7"/>
          </a:solidFill>
          <a:ln>
            <a:solidFill>
              <a:srgbClr val="CBDB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40;p16">
            <a:extLst>
              <a:ext uri="{FF2B5EF4-FFF2-40B4-BE49-F238E27FC236}">
                <a16:creationId xmlns:a16="http://schemas.microsoft.com/office/drawing/2014/main" id="{F73B2D51-CFC4-6279-7F5A-C6DC4E343A3B}"/>
              </a:ext>
            </a:extLst>
          </p:cNvPr>
          <p:cNvSpPr/>
          <p:nvPr/>
        </p:nvSpPr>
        <p:spPr>
          <a:xfrm>
            <a:off x="6664036" y="4058816"/>
            <a:ext cx="4959927" cy="461700"/>
          </a:xfrm>
          <a:prstGeom prst="roundRect">
            <a:avLst>
              <a:gd name="adj" fmla="val 50000"/>
            </a:avLst>
          </a:prstGeom>
          <a:solidFill>
            <a:schemeClr val="accent5">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libri"/>
              <a:ea typeface="Calibri"/>
              <a:cs typeface="Calibri"/>
              <a:sym typeface="Calibri"/>
            </a:endParaRPr>
          </a:p>
        </p:txBody>
      </p:sp>
      <p:sp>
        <p:nvSpPr>
          <p:cNvPr id="3" name="TextBox 2">
            <a:extLst>
              <a:ext uri="{FF2B5EF4-FFF2-40B4-BE49-F238E27FC236}">
                <a16:creationId xmlns:a16="http://schemas.microsoft.com/office/drawing/2014/main" id="{D48B375B-2802-D87B-8711-A7AA46EF708D}"/>
              </a:ext>
            </a:extLst>
          </p:cNvPr>
          <p:cNvSpPr txBox="1"/>
          <p:nvPr/>
        </p:nvSpPr>
        <p:spPr>
          <a:xfrm>
            <a:off x="6996545" y="4074222"/>
            <a:ext cx="4821382" cy="430887"/>
          </a:xfrm>
          <a:prstGeom prst="rect">
            <a:avLst/>
          </a:prstGeom>
          <a:noFill/>
        </p:spPr>
        <p:txBody>
          <a:bodyPr wrap="square" rtlCol="0">
            <a:spAutoFit/>
          </a:bodyPr>
          <a:lstStyle/>
          <a:p>
            <a:r>
              <a:rPr lang="en-US" sz="2200" b="1" dirty="0">
                <a:solidFill>
                  <a:schemeClr val="bg1"/>
                </a:solidFill>
                <a:latin typeface="Calibri" panose="020F0502020204030204" pitchFamily="34" charset="0"/>
                <a:ea typeface="Calibri" panose="020F0502020204030204" pitchFamily="34" charset="0"/>
                <a:cs typeface="Calibri" panose="020F0502020204030204" pitchFamily="34" charset="0"/>
              </a:rPr>
              <a:t>Regional Zone Changes 2012 - 2023</a:t>
            </a:r>
          </a:p>
        </p:txBody>
      </p:sp>
      <p:sp>
        <p:nvSpPr>
          <p:cNvPr id="5" name="Google Shape;134;p16">
            <a:extLst>
              <a:ext uri="{FF2B5EF4-FFF2-40B4-BE49-F238E27FC236}">
                <a16:creationId xmlns:a16="http://schemas.microsoft.com/office/drawing/2014/main" id="{982EDF21-FBE3-B510-33CF-072E6A47C2C1}"/>
              </a:ext>
            </a:extLst>
          </p:cNvPr>
          <p:cNvSpPr txBox="1"/>
          <p:nvPr/>
        </p:nvSpPr>
        <p:spPr>
          <a:xfrm>
            <a:off x="2564905" y="4832849"/>
            <a:ext cx="1399067" cy="8309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6000" b="0" i="0" u="none" strike="noStrike" cap="none" dirty="0">
                <a:solidFill>
                  <a:srgbClr val="292929"/>
                </a:solidFill>
                <a:latin typeface="Gilda Display"/>
                <a:ea typeface="Gilda Display"/>
                <a:cs typeface="Gilda Display"/>
                <a:sym typeface="Gilda Display"/>
              </a:rPr>
              <a:t>47.9</a:t>
            </a:r>
            <a:endParaRPr sz="100" dirty="0"/>
          </a:p>
        </p:txBody>
      </p:sp>
      <p:sp>
        <p:nvSpPr>
          <p:cNvPr id="6" name="Google Shape;134;p16">
            <a:extLst>
              <a:ext uri="{FF2B5EF4-FFF2-40B4-BE49-F238E27FC236}">
                <a16:creationId xmlns:a16="http://schemas.microsoft.com/office/drawing/2014/main" id="{29AB254B-B0F6-5793-8116-9A15C4E97215}"/>
              </a:ext>
            </a:extLst>
          </p:cNvPr>
          <p:cNvSpPr txBox="1"/>
          <p:nvPr/>
        </p:nvSpPr>
        <p:spPr>
          <a:xfrm>
            <a:off x="7399759" y="4844022"/>
            <a:ext cx="1399067" cy="8309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6000" b="0" i="0" u="none" strike="noStrike" cap="none" dirty="0">
                <a:solidFill>
                  <a:srgbClr val="292929"/>
                </a:solidFill>
                <a:latin typeface="Gilda Display"/>
                <a:ea typeface="Gilda Display"/>
                <a:cs typeface="Gilda Display"/>
                <a:sym typeface="Gilda Display"/>
              </a:rPr>
              <a:t>46.1</a:t>
            </a:r>
            <a:endParaRPr sz="100" dirty="0"/>
          </a:p>
        </p:txBody>
      </p:sp>
      <p:sp>
        <p:nvSpPr>
          <p:cNvPr id="7" name="Google Shape;134;p16">
            <a:extLst>
              <a:ext uri="{FF2B5EF4-FFF2-40B4-BE49-F238E27FC236}">
                <a16:creationId xmlns:a16="http://schemas.microsoft.com/office/drawing/2014/main" id="{6F3F4403-337F-D7AD-8AD6-E22F1AFFD089}"/>
              </a:ext>
            </a:extLst>
          </p:cNvPr>
          <p:cNvSpPr txBox="1"/>
          <p:nvPr/>
        </p:nvSpPr>
        <p:spPr>
          <a:xfrm>
            <a:off x="12021129" y="4832849"/>
            <a:ext cx="1399067" cy="8309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6000" b="0" i="0" u="none" strike="noStrike" cap="none" dirty="0">
                <a:solidFill>
                  <a:srgbClr val="292929"/>
                </a:solidFill>
                <a:latin typeface="Gilda Display"/>
                <a:ea typeface="Gilda Display"/>
                <a:cs typeface="Gilda Display"/>
                <a:sym typeface="Gilda Display"/>
              </a:rPr>
              <a:t> 6</a:t>
            </a:r>
            <a:endParaRPr sz="100" dirty="0"/>
          </a:p>
        </p:txBody>
      </p:sp>
      <p:sp>
        <p:nvSpPr>
          <p:cNvPr id="8" name="TextBox 7">
            <a:extLst>
              <a:ext uri="{FF2B5EF4-FFF2-40B4-BE49-F238E27FC236}">
                <a16:creationId xmlns:a16="http://schemas.microsoft.com/office/drawing/2014/main" id="{647ECA8F-66E6-6838-0F5F-D0469DB7BC11}"/>
              </a:ext>
            </a:extLst>
          </p:cNvPr>
          <p:cNvSpPr txBox="1"/>
          <p:nvPr/>
        </p:nvSpPr>
        <p:spPr>
          <a:xfrm>
            <a:off x="4395131" y="4832848"/>
            <a:ext cx="2320840" cy="830997"/>
          </a:xfrm>
          <a:prstGeom prst="rect">
            <a:avLst/>
          </a:prstGeom>
          <a:noFill/>
        </p:spPr>
        <p:txBody>
          <a:bodyPr wrap="square" rtlCol="0">
            <a:spAutoFit/>
          </a:bodyPr>
          <a:lstStyle/>
          <a:p>
            <a:r>
              <a:rPr lang="en-US" sz="2400" dirty="0">
                <a:solidFill>
                  <a:srgbClr val="0E262C"/>
                </a:solidFill>
                <a:latin typeface="Calibri" panose="020F0502020204030204" pitchFamily="34" charset="0"/>
                <a:ea typeface="Calibri" panose="020F0502020204030204" pitchFamily="34" charset="0"/>
                <a:cs typeface="Calibri" panose="020F0502020204030204" pitchFamily="34" charset="0"/>
              </a:rPr>
              <a:t>Shifted to warmer zone</a:t>
            </a:r>
          </a:p>
        </p:txBody>
      </p:sp>
      <p:sp>
        <p:nvSpPr>
          <p:cNvPr id="9" name="TextBox 8">
            <a:extLst>
              <a:ext uri="{FF2B5EF4-FFF2-40B4-BE49-F238E27FC236}">
                <a16:creationId xmlns:a16="http://schemas.microsoft.com/office/drawing/2014/main" id="{41C9CC2C-1B6F-E005-5B19-F3ADADCF31D2}"/>
              </a:ext>
            </a:extLst>
          </p:cNvPr>
          <p:cNvSpPr txBox="1"/>
          <p:nvPr/>
        </p:nvSpPr>
        <p:spPr>
          <a:xfrm>
            <a:off x="9144000" y="5008079"/>
            <a:ext cx="2465775" cy="461665"/>
          </a:xfrm>
          <a:prstGeom prst="rect">
            <a:avLst/>
          </a:prstGeom>
          <a:noFill/>
        </p:spPr>
        <p:txBody>
          <a:bodyPr wrap="square" rtlCol="0">
            <a:spAutoFit/>
          </a:bodyPr>
          <a:lstStyle/>
          <a:p>
            <a:r>
              <a:rPr lang="en-US" sz="2400" dirty="0">
                <a:solidFill>
                  <a:srgbClr val="0E262C"/>
                </a:solidFill>
                <a:latin typeface="Calibri" panose="020F0502020204030204" pitchFamily="34" charset="0"/>
                <a:ea typeface="Calibri" panose="020F0502020204030204" pitchFamily="34" charset="0"/>
                <a:cs typeface="Calibri" panose="020F0502020204030204" pitchFamily="34" charset="0"/>
              </a:rPr>
              <a:t>Unchanged</a:t>
            </a:r>
          </a:p>
        </p:txBody>
      </p:sp>
      <p:sp>
        <p:nvSpPr>
          <p:cNvPr id="10" name="TextBox 9">
            <a:extLst>
              <a:ext uri="{FF2B5EF4-FFF2-40B4-BE49-F238E27FC236}">
                <a16:creationId xmlns:a16="http://schemas.microsoft.com/office/drawing/2014/main" id="{BADBAFA9-CE79-875E-163D-11608410ED0D}"/>
              </a:ext>
            </a:extLst>
          </p:cNvPr>
          <p:cNvSpPr txBox="1"/>
          <p:nvPr/>
        </p:nvSpPr>
        <p:spPr>
          <a:xfrm>
            <a:off x="13201354" y="4832847"/>
            <a:ext cx="2320840" cy="830997"/>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Shifted to cooler zone</a:t>
            </a:r>
          </a:p>
        </p:txBody>
      </p:sp>
      <p:sp>
        <p:nvSpPr>
          <p:cNvPr id="11" name="Google Shape;136;p16">
            <a:extLst>
              <a:ext uri="{FF2B5EF4-FFF2-40B4-BE49-F238E27FC236}">
                <a16:creationId xmlns:a16="http://schemas.microsoft.com/office/drawing/2014/main" id="{97E6E993-E776-5DD5-CF9B-1C185C9DAFEC}"/>
              </a:ext>
            </a:extLst>
          </p:cNvPr>
          <p:cNvSpPr txBox="1"/>
          <p:nvPr/>
        </p:nvSpPr>
        <p:spPr>
          <a:xfrm>
            <a:off x="3963972" y="5008079"/>
            <a:ext cx="474539" cy="443198"/>
          </a:xfrm>
          <a:prstGeom prst="rect">
            <a:avLst/>
          </a:prstGeom>
          <a:noFill/>
          <a:ln>
            <a:noFill/>
          </a:ln>
        </p:spPr>
        <p:txBody>
          <a:bodyPr spcFirstLastPara="1" wrap="square" lIns="0" tIns="0" rIns="0" bIns="0" anchor="t" anchorCtr="0">
            <a:spAutoFit/>
          </a:bodyPr>
          <a:lstStyle/>
          <a:p>
            <a:pPr marL="0" marR="0" lvl="0" indent="0" algn="l" rtl="0">
              <a:lnSpc>
                <a:spcPct val="90001"/>
              </a:lnSpc>
              <a:spcBef>
                <a:spcPts val="0"/>
              </a:spcBef>
              <a:spcAft>
                <a:spcPts val="0"/>
              </a:spcAft>
              <a:buNone/>
            </a:pPr>
            <a:r>
              <a:rPr lang="en-US" sz="3200" b="0" i="0" u="none" strike="noStrike" cap="none" dirty="0">
                <a:solidFill>
                  <a:srgbClr val="292929"/>
                </a:solidFill>
                <a:latin typeface="Gilda Display"/>
                <a:ea typeface="Gilda Display"/>
                <a:cs typeface="Gilda Display"/>
                <a:sym typeface="Gilda Display"/>
              </a:rPr>
              <a:t>%</a:t>
            </a:r>
            <a:endParaRPr sz="500" dirty="0"/>
          </a:p>
        </p:txBody>
      </p:sp>
      <p:sp>
        <p:nvSpPr>
          <p:cNvPr id="12" name="Google Shape;136;p16">
            <a:extLst>
              <a:ext uri="{FF2B5EF4-FFF2-40B4-BE49-F238E27FC236}">
                <a16:creationId xmlns:a16="http://schemas.microsoft.com/office/drawing/2014/main" id="{E474AC96-4704-012C-9680-8CB20EE6F3DB}"/>
              </a:ext>
            </a:extLst>
          </p:cNvPr>
          <p:cNvSpPr txBox="1"/>
          <p:nvPr/>
        </p:nvSpPr>
        <p:spPr>
          <a:xfrm>
            <a:off x="8766162" y="5037921"/>
            <a:ext cx="474539" cy="443198"/>
          </a:xfrm>
          <a:prstGeom prst="rect">
            <a:avLst/>
          </a:prstGeom>
          <a:noFill/>
          <a:ln>
            <a:noFill/>
          </a:ln>
        </p:spPr>
        <p:txBody>
          <a:bodyPr spcFirstLastPara="1" wrap="square" lIns="0" tIns="0" rIns="0" bIns="0" anchor="t" anchorCtr="0">
            <a:spAutoFit/>
          </a:bodyPr>
          <a:lstStyle/>
          <a:p>
            <a:pPr marL="0" marR="0" lvl="0" indent="0" algn="l" rtl="0">
              <a:lnSpc>
                <a:spcPct val="90001"/>
              </a:lnSpc>
              <a:spcBef>
                <a:spcPts val="0"/>
              </a:spcBef>
              <a:spcAft>
                <a:spcPts val="0"/>
              </a:spcAft>
              <a:buNone/>
            </a:pPr>
            <a:r>
              <a:rPr lang="en-US" sz="3200" b="0" i="0" u="none" strike="noStrike" cap="none" dirty="0">
                <a:solidFill>
                  <a:srgbClr val="292929"/>
                </a:solidFill>
                <a:latin typeface="Gilda Display"/>
                <a:ea typeface="Gilda Display"/>
                <a:cs typeface="Gilda Display"/>
                <a:sym typeface="Gilda Display"/>
              </a:rPr>
              <a:t>%</a:t>
            </a:r>
            <a:endParaRPr sz="500" dirty="0"/>
          </a:p>
        </p:txBody>
      </p:sp>
      <p:sp>
        <p:nvSpPr>
          <p:cNvPr id="13" name="Google Shape;136;p16">
            <a:extLst>
              <a:ext uri="{FF2B5EF4-FFF2-40B4-BE49-F238E27FC236}">
                <a16:creationId xmlns:a16="http://schemas.microsoft.com/office/drawing/2014/main" id="{E57AAC09-A02C-ED2C-6411-27BB76E0AD89}"/>
              </a:ext>
            </a:extLst>
          </p:cNvPr>
          <p:cNvSpPr txBox="1"/>
          <p:nvPr/>
        </p:nvSpPr>
        <p:spPr>
          <a:xfrm>
            <a:off x="12720662" y="5037921"/>
            <a:ext cx="474539" cy="443198"/>
          </a:xfrm>
          <a:prstGeom prst="rect">
            <a:avLst/>
          </a:prstGeom>
          <a:noFill/>
          <a:ln>
            <a:noFill/>
          </a:ln>
        </p:spPr>
        <p:txBody>
          <a:bodyPr spcFirstLastPara="1" wrap="square" lIns="0" tIns="0" rIns="0" bIns="0" anchor="t" anchorCtr="0">
            <a:spAutoFit/>
          </a:bodyPr>
          <a:lstStyle/>
          <a:p>
            <a:pPr marL="0" marR="0" lvl="0" indent="0" algn="l" rtl="0">
              <a:lnSpc>
                <a:spcPct val="90001"/>
              </a:lnSpc>
              <a:spcBef>
                <a:spcPts val="0"/>
              </a:spcBef>
              <a:spcAft>
                <a:spcPts val="0"/>
              </a:spcAft>
              <a:buNone/>
            </a:pPr>
            <a:r>
              <a:rPr lang="en-US" sz="3200" b="0" i="0" u="none" strike="noStrike" cap="none" dirty="0">
                <a:solidFill>
                  <a:srgbClr val="292929"/>
                </a:solidFill>
                <a:latin typeface="Gilda Display"/>
                <a:ea typeface="Gilda Display"/>
                <a:cs typeface="Gilda Display"/>
                <a:sym typeface="Gilda Display"/>
              </a:rPr>
              <a:t>%</a:t>
            </a:r>
            <a:endParaRPr sz="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9CEE4"/>
        </a:solidFill>
        <a:effectLst/>
      </p:bgPr>
    </p:bg>
    <p:spTree>
      <p:nvGrpSpPr>
        <p:cNvPr id="1" name="">
          <a:extLst>
            <a:ext uri="{FF2B5EF4-FFF2-40B4-BE49-F238E27FC236}">
              <a16:creationId xmlns:a16="http://schemas.microsoft.com/office/drawing/2014/main" id="{1362E5EE-A10E-B35A-6203-253F7EDD40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4718D1-C259-8C35-5582-744929F3F614}"/>
              </a:ext>
            </a:extLst>
          </p:cNvPr>
          <p:cNvSpPr>
            <a:spLocks noGrp="1"/>
          </p:cNvSpPr>
          <p:nvPr>
            <p:ph type="title"/>
          </p:nvPr>
        </p:nvSpPr>
        <p:spPr>
          <a:xfrm>
            <a:off x="6432231" y="275157"/>
            <a:ext cx="5423537" cy="639031"/>
          </a:xfrm>
        </p:spPr>
        <p:txBody>
          <a:bodyPr>
            <a:normAutofit fontScale="90000"/>
          </a:bodyPr>
          <a:lstStyle/>
          <a:p>
            <a:r>
              <a:rPr lang="en-US" dirty="0">
                <a:solidFill>
                  <a:srgbClr val="023858"/>
                </a:solidFill>
                <a:latin typeface="Gilda Display" panose="020B0604020202020204" charset="0"/>
              </a:rPr>
              <a:t>Temperature Trends</a:t>
            </a:r>
          </a:p>
        </p:txBody>
      </p:sp>
      <p:pic>
        <p:nvPicPr>
          <p:cNvPr id="4" name="Picture 3">
            <a:extLst>
              <a:ext uri="{FF2B5EF4-FFF2-40B4-BE49-F238E27FC236}">
                <a16:creationId xmlns:a16="http://schemas.microsoft.com/office/drawing/2014/main" id="{000B784A-C9C3-EFE1-CB11-DE3EA64FC00D}"/>
              </a:ext>
            </a:extLst>
          </p:cNvPr>
          <p:cNvPicPr>
            <a:picLocks noChangeAspect="1"/>
          </p:cNvPicPr>
          <p:nvPr/>
        </p:nvPicPr>
        <p:blipFill>
          <a:blip r:embed="rId3"/>
          <a:srcRect/>
          <a:stretch/>
        </p:blipFill>
        <p:spPr>
          <a:xfrm>
            <a:off x="3824372" y="1285119"/>
            <a:ext cx="10639256" cy="3959041"/>
          </a:xfrm>
          <a:prstGeom prst="rect">
            <a:avLst/>
          </a:prstGeom>
        </p:spPr>
      </p:pic>
      <p:pic>
        <p:nvPicPr>
          <p:cNvPr id="6" name="Picture 5">
            <a:extLst>
              <a:ext uri="{FF2B5EF4-FFF2-40B4-BE49-F238E27FC236}">
                <a16:creationId xmlns:a16="http://schemas.microsoft.com/office/drawing/2014/main" id="{0221002D-CF19-FB88-43F7-4ED6A5DC81F0}"/>
              </a:ext>
            </a:extLst>
          </p:cNvPr>
          <p:cNvPicPr>
            <a:picLocks noChangeAspect="1"/>
          </p:cNvPicPr>
          <p:nvPr/>
        </p:nvPicPr>
        <p:blipFill>
          <a:blip r:embed="rId4"/>
          <a:srcRect/>
          <a:stretch/>
        </p:blipFill>
        <p:spPr>
          <a:xfrm>
            <a:off x="3896121" y="5934606"/>
            <a:ext cx="10495758" cy="3980043"/>
          </a:xfrm>
          <a:prstGeom prst="rect">
            <a:avLst/>
          </a:prstGeom>
        </p:spPr>
      </p:pic>
      <p:sp>
        <p:nvSpPr>
          <p:cNvPr id="3" name="Oval 2">
            <a:extLst>
              <a:ext uri="{FF2B5EF4-FFF2-40B4-BE49-F238E27FC236}">
                <a16:creationId xmlns:a16="http://schemas.microsoft.com/office/drawing/2014/main" id="{F863C64E-4EB6-C499-1343-8570D9EEC353}"/>
              </a:ext>
            </a:extLst>
          </p:cNvPr>
          <p:cNvSpPr/>
          <p:nvPr/>
        </p:nvSpPr>
        <p:spPr>
          <a:xfrm>
            <a:off x="15281564" y="4000500"/>
            <a:ext cx="2299854" cy="2286000"/>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6455349-ACA1-7848-3ECF-7086C3040339}"/>
              </a:ext>
            </a:extLst>
          </p:cNvPr>
          <p:cNvSpPr/>
          <p:nvPr/>
        </p:nvSpPr>
        <p:spPr>
          <a:xfrm>
            <a:off x="858982" y="3952009"/>
            <a:ext cx="2369127" cy="2382982"/>
          </a:xfrm>
          <a:prstGeom prst="ellipse">
            <a:avLst/>
          </a:prstGeom>
          <a:solidFill>
            <a:srgbClr val="FEE7DA"/>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51B2337-F2DD-DE5F-CA22-70DF4A2A9212}"/>
              </a:ext>
            </a:extLst>
          </p:cNvPr>
          <p:cNvSpPr txBox="1"/>
          <p:nvPr/>
        </p:nvSpPr>
        <p:spPr>
          <a:xfrm>
            <a:off x="1281545" y="4728001"/>
            <a:ext cx="1523999" cy="830997"/>
          </a:xfrm>
          <a:prstGeom prst="rect">
            <a:avLst/>
          </a:prstGeom>
          <a:noFill/>
        </p:spPr>
        <p:txBody>
          <a:bodyPr wrap="square" rtlCol="0">
            <a:spAutoFit/>
          </a:bodyPr>
          <a:lstStyle/>
          <a:p>
            <a:pPr algn="ctr"/>
            <a:r>
              <a:rPr lang="en-US" sz="2400"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Hotter</a:t>
            </a:r>
          </a:p>
          <a:p>
            <a:pPr algn="ctr"/>
            <a:r>
              <a:rPr lang="en-US" sz="2400"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Summers</a:t>
            </a:r>
          </a:p>
        </p:txBody>
      </p:sp>
      <p:sp>
        <p:nvSpPr>
          <p:cNvPr id="11" name="TextBox 10">
            <a:extLst>
              <a:ext uri="{FF2B5EF4-FFF2-40B4-BE49-F238E27FC236}">
                <a16:creationId xmlns:a16="http://schemas.microsoft.com/office/drawing/2014/main" id="{5FE94145-307A-2888-5470-4E85E6A9F03C}"/>
              </a:ext>
            </a:extLst>
          </p:cNvPr>
          <p:cNvSpPr txBox="1"/>
          <p:nvPr/>
        </p:nvSpPr>
        <p:spPr>
          <a:xfrm>
            <a:off x="15614073" y="4728000"/>
            <a:ext cx="1634835" cy="830997"/>
          </a:xfrm>
          <a:prstGeom prst="rect">
            <a:avLst/>
          </a:prstGeom>
          <a:noFill/>
        </p:spPr>
        <p:txBody>
          <a:bodyPr wrap="square" rtlCol="0">
            <a:spAutoFit/>
          </a:bodyPr>
          <a:lstStyle/>
          <a:p>
            <a:pPr algn="ctr"/>
            <a:r>
              <a:rPr lang="en-US" sz="24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Milder Winters</a:t>
            </a:r>
          </a:p>
        </p:txBody>
      </p:sp>
    </p:spTree>
    <p:extLst>
      <p:ext uri="{BB962C8B-B14F-4D97-AF65-F5344CB8AC3E}">
        <p14:creationId xmlns:p14="http://schemas.microsoft.com/office/powerpoint/2010/main" val="2975724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a:stretch>
        </a:blipFill>
        <a:effectLst/>
      </p:bgPr>
    </p:bg>
    <p:spTree>
      <p:nvGrpSpPr>
        <p:cNvPr id="1" name="Shape 262"/>
        <p:cNvGrpSpPr/>
        <p:nvPr/>
      </p:nvGrpSpPr>
      <p:grpSpPr>
        <a:xfrm>
          <a:off x="0" y="0"/>
          <a:ext cx="0" cy="0"/>
          <a:chOff x="0" y="0"/>
          <a:chExt cx="0" cy="0"/>
        </a:xfrm>
      </p:grpSpPr>
      <p:pic>
        <p:nvPicPr>
          <p:cNvPr id="3" name="Picture 2">
            <a:extLst>
              <a:ext uri="{FF2B5EF4-FFF2-40B4-BE49-F238E27FC236}">
                <a16:creationId xmlns:a16="http://schemas.microsoft.com/office/drawing/2014/main" id="{3EF23577-FBFA-71B6-3E80-6DB1049CC84C}"/>
              </a:ext>
            </a:extLst>
          </p:cNvPr>
          <p:cNvPicPr>
            <a:picLocks noChangeAspect="1"/>
          </p:cNvPicPr>
          <p:nvPr/>
        </p:nvPicPr>
        <p:blipFill>
          <a:blip r:embed="rId4"/>
          <a:srcRect/>
          <a:stretch/>
        </p:blipFill>
        <p:spPr>
          <a:xfrm>
            <a:off x="4621352" y="1841734"/>
            <a:ext cx="13207430" cy="6205900"/>
          </a:xfrm>
          <a:prstGeom prst="rect">
            <a:avLst/>
          </a:prstGeom>
        </p:spPr>
      </p:pic>
      <p:sp>
        <p:nvSpPr>
          <p:cNvPr id="5" name="Rectangle: Top Corners Snipped 4">
            <a:extLst>
              <a:ext uri="{FF2B5EF4-FFF2-40B4-BE49-F238E27FC236}">
                <a16:creationId xmlns:a16="http://schemas.microsoft.com/office/drawing/2014/main" id="{FF1DA053-9272-9C82-F84B-B5A5B8E43FF3}"/>
              </a:ext>
            </a:extLst>
          </p:cNvPr>
          <p:cNvSpPr/>
          <p:nvPr/>
        </p:nvSpPr>
        <p:spPr>
          <a:xfrm rot="5400000">
            <a:off x="-215351" y="2964644"/>
            <a:ext cx="5233618" cy="3756882"/>
          </a:xfrm>
          <a:prstGeom prst="snip2SameRect">
            <a:avLst/>
          </a:prstGeom>
          <a:solidFill>
            <a:schemeClr val="accent5">
              <a:lumMod val="20000"/>
              <a:lumOff val="80000"/>
            </a:schemeClr>
          </a:solidFill>
          <a:ln>
            <a:solidFill>
              <a:srgbClr val="CBDB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86742E2-AB58-60C5-6364-5BE2603A68AE}"/>
              </a:ext>
            </a:extLst>
          </p:cNvPr>
          <p:cNvSpPr txBox="1"/>
          <p:nvPr/>
        </p:nvSpPr>
        <p:spPr>
          <a:xfrm>
            <a:off x="864470" y="3821300"/>
            <a:ext cx="2880986" cy="2246769"/>
          </a:xfrm>
          <a:prstGeom prst="rect">
            <a:avLst/>
          </a:prstGeom>
          <a:noFill/>
        </p:spPr>
        <p:txBody>
          <a:bodyPr wrap="square" rtlCol="0">
            <a:spAutoFit/>
          </a:bodyPr>
          <a:lstStyle/>
          <a:p>
            <a:r>
              <a:rPr lang="en-US" sz="2800" dirty="0">
                <a:solidFill>
                  <a:schemeClr val="accent1">
                    <a:lumMod val="50000"/>
                  </a:schemeClr>
                </a:solidFill>
                <a:latin typeface="Gilda Display" panose="020B0604020202020204" charset="0"/>
              </a:rPr>
              <a:t>EXTREME MINIMUM TEMPERATURE PREDICTIONS TO 2050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17000" b="-17000"/>
          </a:stretch>
        </a:blipFill>
        <a:effectLst/>
      </p:bgPr>
    </p:bg>
    <p:spTree>
      <p:nvGrpSpPr>
        <p:cNvPr id="1" name="Shape 172"/>
        <p:cNvGrpSpPr/>
        <p:nvPr/>
      </p:nvGrpSpPr>
      <p:grpSpPr>
        <a:xfrm>
          <a:off x="0" y="0"/>
          <a:ext cx="0" cy="0"/>
          <a:chOff x="0" y="0"/>
          <a:chExt cx="0" cy="0"/>
        </a:xfrm>
      </p:grpSpPr>
      <p:pic>
        <p:nvPicPr>
          <p:cNvPr id="3" name="Picture 2" descr="A graph with blue lines and dots&#10;&#10;AI-generated content may be incorrect.">
            <a:extLst>
              <a:ext uri="{FF2B5EF4-FFF2-40B4-BE49-F238E27FC236}">
                <a16:creationId xmlns:a16="http://schemas.microsoft.com/office/drawing/2014/main" id="{E05A5874-C713-362F-AC4D-D55A501BCBE6}"/>
              </a:ext>
            </a:extLst>
          </p:cNvPr>
          <p:cNvPicPr>
            <a:picLocks noChangeAspect="1"/>
          </p:cNvPicPr>
          <p:nvPr/>
        </p:nvPicPr>
        <p:blipFill>
          <a:blip r:embed="rId4"/>
          <a:stretch>
            <a:fillRect/>
          </a:stretch>
        </p:blipFill>
        <p:spPr>
          <a:xfrm>
            <a:off x="345723" y="1035628"/>
            <a:ext cx="17596555" cy="821574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7F4"/>
        </a:solidFill>
        <a:effectLst/>
      </p:bgPr>
    </p:bg>
    <p:spTree>
      <p:nvGrpSpPr>
        <p:cNvPr id="1" name="Shape 147"/>
        <p:cNvGrpSpPr/>
        <p:nvPr/>
      </p:nvGrpSpPr>
      <p:grpSpPr>
        <a:xfrm>
          <a:off x="0" y="0"/>
          <a:ext cx="0" cy="0"/>
          <a:chOff x="0" y="0"/>
          <a:chExt cx="0" cy="0"/>
        </a:xfrm>
      </p:grpSpPr>
      <p:sp>
        <p:nvSpPr>
          <p:cNvPr id="2" name="Title 1">
            <a:extLst>
              <a:ext uri="{FF2B5EF4-FFF2-40B4-BE49-F238E27FC236}">
                <a16:creationId xmlns:a16="http://schemas.microsoft.com/office/drawing/2014/main" id="{598F1FBF-C1B6-1810-8DCE-A2FD7782FD8A}"/>
              </a:ext>
            </a:extLst>
          </p:cNvPr>
          <p:cNvSpPr>
            <a:spLocks noGrp="1"/>
          </p:cNvSpPr>
          <p:nvPr>
            <p:ph type="title"/>
          </p:nvPr>
        </p:nvSpPr>
        <p:spPr>
          <a:xfrm>
            <a:off x="0" y="246929"/>
            <a:ext cx="18288000" cy="916853"/>
          </a:xfrm>
        </p:spPr>
        <p:txBody>
          <a:bodyPr>
            <a:normAutofit/>
          </a:bodyPr>
          <a:lstStyle/>
          <a:p>
            <a:r>
              <a:rPr lang="en-US" dirty="0">
                <a:solidFill>
                  <a:srgbClr val="6C5D54"/>
                </a:solidFill>
                <a:latin typeface="Gilda Display" panose="020B0604020202020204" charset="0"/>
              </a:rPr>
              <a:t>Corn Yield &amp; Condition (Tri-State Region)</a:t>
            </a:r>
          </a:p>
        </p:txBody>
      </p:sp>
      <p:pic>
        <p:nvPicPr>
          <p:cNvPr id="5" name="Picture 4">
            <a:extLst>
              <a:ext uri="{FF2B5EF4-FFF2-40B4-BE49-F238E27FC236}">
                <a16:creationId xmlns:a16="http://schemas.microsoft.com/office/drawing/2014/main" id="{FE2BA23A-6520-57CB-13B0-E80CADF3FDF1}"/>
              </a:ext>
            </a:extLst>
          </p:cNvPr>
          <p:cNvPicPr>
            <a:picLocks/>
          </p:cNvPicPr>
          <p:nvPr/>
        </p:nvPicPr>
        <p:blipFill>
          <a:blip r:embed="rId3"/>
          <a:stretch>
            <a:fillRect/>
          </a:stretch>
        </p:blipFill>
        <p:spPr>
          <a:xfrm>
            <a:off x="316577" y="1310475"/>
            <a:ext cx="7962207" cy="4613563"/>
          </a:xfrm>
          <a:prstGeom prst="rect">
            <a:avLst/>
          </a:prstGeom>
        </p:spPr>
      </p:pic>
      <p:pic>
        <p:nvPicPr>
          <p:cNvPr id="7" name="Picture 6">
            <a:extLst>
              <a:ext uri="{FF2B5EF4-FFF2-40B4-BE49-F238E27FC236}">
                <a16:creationId xmlns:a16="http://schemas.microsoft.com/office/drawing/2014/main" id="{AF1C8DF9-1214-5140-326D-F0199CD6A70D}"/>
              </a:ext>
            </a:extLst>
          </p:cNvPr>
          <p:cNvPicPr>
            <a:picLocks noChangeAspect="1"/>
          </p:cNvPicPr>
          <p:nvPr/>
        </p:nvPicPr>
        <p:blipFill>
          <a:blip r:embed="rId4"/>
          <a:stretch>
            <a:fillRect/>
          </a:stretch>
        </p:blipFill>
        <p:spPr>
          <a:xfrm>
            <a:off x="8595360" y="1163782"/>
            <a:ext cx="9692640" cy="4906950"/>
          </a:xfrm>
          <a:prstGeom prst="rect">
            <a:avLst/>
          </a:prstGeom>
        </p:spPr>
      </p:pic>
      <p:sp>
        <p:nvSpPr>
          <p:cNvPr id="8" name="Rectangle: Rounded Corners 7">
            <a:extLst>
              <a:ext uri="{FF2B5EF4-FFF2-40B4-BE49-F238E27FC236}">
                <a16:creationId xmlns:a16="http://schemas.microsoft.com/office/drawing/2014/main" id="{B7E4339A-E5FB-A7BB-A178-15FC351FF262}"/>
              </a:ext>
            </a:extLst>
          </p:cNvPr>
          <p:cNvSpPr/>
          <p:nvPr/>
        </p:nvSpPr>
        <p:spPr>
          <a:xfrm>
            <a:off x="3103418" y="6941787"/>
            <a:ext cx="12081164" cy="2493818"/>
          </a:xfrm>
          <a:prstGeom prst="roundRect">
            <a:avLst/>
          </a:prstGeom>
          <a:solidFill>
            <a:srgbClr val="CEC5C0">
              <a:alpha val="84000"/>
            </a:srgbClr>
          </a:solidFill>
          <a:ln>
            <a:solidFill>
              <a:srgbClr val="CEC5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EC5C0"/>
              </a:solidFill>
            </a:endParaRPr>
          </a:p>
        </p:txBody>
      </p:sp>
      <p:sp>
        <p:nvSpPr>
          <p:cNvPr id="9" name="TextBox 8">
            <a:extLst>
              <a:ext uri="{FF2B5EF4-FFF2-40B4-BE49-F238E27FC236}">
                <a16:creationId xmlns:a16="http://schemas.microsoft.com/office/drawing/2014/main" id="{1134ABB8-C1F2-9799-7980-770B88E17E72}"/>
              </a:ext>
            </a:extLst>
          </p:cNvPr>
          <p:cNvSpPr txBox="1"/>
          <p:nvPr/>
        </p:nvSpPr>
        <p:spPr>
          <a:xfrm>
            <a:off x="4835236" y="7481684"/>
            <a:ext cx="8021782" cy="1384995"/>
          </a:xfrm>
          <a:prstGeom prst="rect">
            <a:avLst/>
          </a:prstGeom>
          <a:noFill/>
        </p:spPr>
        <p:txBody>
          <a:bodyPr wrap="square" rtlCol="0">
            <a:spAutoFit/>
          </a:bodyPr>
          <a:lstStyle/>
          <a:p>
            <a:pPr marL="457200" indent="-457200">
              <a:buClr>
                <a:srgbClr val="6C5D54"/>
              </a:buClr>
              <a:buFont typeface="Arial" panose="020B0604020202020204" pitchFamily="34" charset="0"/>
              <a:buChar char="•"/>
            </a:pPr>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Rising yields over recent decades</a:t>
            </a:r>
          </a:p>
          <a:p>
            <a:pPr marL="457200" indent="-457200">
              <a:buClr>
                <a:srgbClr val="6C5D54"/>
              </a:buClr>
              <a:buFont typeface="Arial" panose="020B0604020202020204" pitchFamily="34" charset="0"/>
              <a:buChar char="•"/>
            </a:pPr>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Variable conditions reflect weather extremes</a:t>
            </a:r>
          </a:p>
          <a:p>
            <a:pPr marL="457200" indent="-457200">
              <a:buClr>
                <a:srgbClr val="6C5D54"/>
              </a:buClr>
              <a:buFont typeface="Arial" panose="020B0604020202020204" pitchFamily="34" charset="0"/>
              <a:buChar char="•"/>
            </a:pPr>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Crop resilience remains strong overall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47">
          <a:extLst>
            <a:ext uri="{FF2B5EF4-FFF2-40B4-BE49-F238E27FC236}">
              <a16:creationId xmlns:a16="http://schemas.microsoft.com/office/drawing/2014/main" id="{F3D78551-9DF4-B4C4-6B97-90ABC5E10B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8CD8-2704-9CD8-FE0B-0344AE666CA9}"/>
              </a:ext>
            </a:extLst>
          </p:cNvPr>
          <p:cNvSpPr>
            <a:spLocks noGrp="1"/>
          </p:cNvSpPr>
          <p:nvPr>
            <p:ph type="title"/>
          </p:nvPr>
        </p:nvSpPr>
        <p:spPr>
          <a:xfrm>
            <a:off x="0" y="246929"/>
            <a:ext cx="18288000" cy="916853"/>
          </a:xfrm>
        </p:spPr>
        <p:txBody>
          <a:bodyPr>
            <a:normAutofit/>
          </a:bodyPr>
          <a:lstStyle/>
          <a:p>
            <a:r>
              <a:rPr lang="en-US" dirty="0">
                <a:solidFill>
                  <a:srgbClr val="696969"/>
                </a:solidFill>
                <a:latin typeface="Gilda Display" panose="020B0604020202020204" charset="0"/>
              </a:rPr>
              <a:t>Soy Yield &amp; Condition (Tri-State Region)</a:t>
            </a:r>
          </a:p>
        </p:txBody>
      </p:sp>
      <p:pic>
        <p:nvPicPr>
          <p:cNvPr id="5" name="Picture 4">
            <a:extLst>
              <a:ext uri="{FF2B5EF4-FFF2-40B4-BE49-F238E27FC236}">
                <a16:creationId xmlns:a16="http://schemas.microsoft.com/office/drawing/2014/main" id="{A1EC561A-0268-67D0-57B7-AD67675B7010}"/>
              </a:ext>
            </a:extLst>
          </p:cNvPr>
          <p:cNvPicPr>
            <a:picLocks/>
          </p:cNvPicPr>
          <p:nvPr/>
        </p:nvPicPr>
        <p:blipFill>
          <a:blip r:embed="rId3"/>
          <a:srcRect/>
          <a:stretch/>
        </p:blipFill>
        <p:spPr>
          <a:xfrm>
            <a:off x="580640" y="1310475"/>
            <a:ext cx="7434081" cy="4613563"/>
          </a:xfrm>
          <a:prstGeom prst="rect">
            <a:avLst/>
          </a:prstGeom>
        </p:spPr>
      </p:pic>
      <p:pic>
        <p:nvPicPr>
          <p:cNvPr id="7" name="Picture 6">
            <a:extLst>
              <a:ext uri="{FF2B5EF4-FFF2-40B4-BE49-F238E27FC236}">
                <a16:creationId xmlns:a16="http://schemas.microsoft.com/office/drawing/2014/main" id="{73A4E54C-6CA1-7D5F-380F-FADAE57D1212}"/>
              </a:ext>
            </a:extLst>
          </p:cNvPr>
          <p:cNvPicPr>
            <a:picLocks noChangeAspect="1"/>
          </p:cNvPicPr>
          <p:nvPr/>
        </p:nvPicPr>
        <p:blipFill>
          <a:blip r:embed="rId4"/>
          <a:srcRect/>
          <a:stretch/>
        </p:blipFill>
        <p:spPr>
          <a:xfrm>
            <a:off x="8753081" y="1163782"/>
            <a:ext cx="9377197" cy="4906950"/>
          </a:xfrm>
          <a:prstGeom prst="rect">
            <a:avLst/>
          </a:prstGeom>
        </p:spPr>
      </p:pic>
      <p:sp>
        <p:nvSpPr>
          <p:cNvPr id="8" name="Rectangle: Rounded Corners 7">
            <a:extLst>
              <a:ext uri="{FF2B5EF4-FFF2-40B4-BE49-F238E27FC236}">
                <a16:creationId xmlns:a16="http://schemas.microsoft.com/office/drawing/2014/main" id="{55BF1992-7B80-5ECC-0BE8-691BBB92EBA8}"/>
              </a:ext>
            </a:extLst>
          </p:cNvPr>
          <p:cNvSpPr/>
          <p:nvPr/>
        </p:nvSpPr>
        <p:spPr>
          <a:xfrm>
            <a:off x="2805545" y="6796643"/>
            <a:ext cx="12081164" cy="2493818"/>
          </a:xfrm>
          <a:prstGeom prst="roundRect">
            <a:avLst/>
          </a:prstGeom>
          <a:solidFill>
            <a:srgbClr val="CBDBD7">
              <a:alpha val="83922"/>
            </a:srgbClr>
          </a:solidFill>
          <a:ln>
            <a:solidFill>
              <a:srgbClr val="CBDB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EC5C0"/>
              </a:solidFill>
            </a:endParaRPr>
          </a:p>
        </p:txBody>
      </p:sp>
      <p:sp>
        <p:nvSpPr>
          <p:cNvPr id="9" name="TextBox 8">
            <a:extLst>
              <a:ext uri="{FF2B5EF4-FFF2-40B4-BE49-F238E27FC236}">
                <a16:creationId xmlns:a16="http://schemas.microsoft.com/office/drawing/2014/main" id="{A07AEEAF-CBD8-3915-840C-C6E679FD2BED}"/>
              </a:ext>
            </a:extLst>
          </p:cNvPr>
          <p:cNvSpPr txBox="1"/>
          <p:nvPr/>
        </p:nvSpPr>
        <p:spPr>
          <a:xfrm>
            <a:off x="5133109" y="7351054"/>
            <a:ext cx="8021782" cy="1384995"/>
          </a:xfrm>
          <a:prstGeom prst="rect">
            <a:avLst/>
          </a:prstGeom>
          <a:noFill/>
        </p:spPr>
        <p:txBody>
          <a:bodyPr wrap="square" rtlCol="0">
            <a:spAutoFit/>
          </a:bodyPr>
          <a:lstStyle/>
          <a:p>
            <a:pPr marL="457200" indent="-457200">
              <a:buClr>
                <a:srgbClr val="696969"/>
              </a:buClr>
              <a:buFont typeface="Arial" panose="020B0604020202020204" pitchFamily="34" charset="0"/>
              <a:buChar char="•"/>
            </a:pPr>
            <a:r>
              <a:rPr lang="en-US" sz="2800" dirty="0">
                <a:solidFill>
                  <a:srgbClr val="696969"/>
                </a:solidFill>
                <a:latin typeface="Calibri" panose="020F0502020204030204" pitchFamily="34" charset="0"/>
                <a:ea typeface="Calibri" panose="020F0502020204030204" pitchFamily="34" charset="0"/>
                <a:cs typeface="Calibri" panose="020F0502020204030204" pitchFamily="34" charset="0"/>
              </a:rPr>
              <a:t>Yields rising steadily across decades</a:t>
            </a:r>
          </a:p>
          <a:p>
            <a:pPr marL="457200" indent="-457200">
              <a:buClr>
                <a:srgbClr val="696969"/>
              </a:buClr>
              <a:buFont typeface="Arial" panose="020B0604020202020204" pitchFamily="34" charset="0"/>
              <a:buChar char="•"/>
            </a:pPr>
            <a:r>
              <a:rPr lang="en-US" sz="2800" dirty="0">
                <a:solidFill>
                  <a:srgbClr val="696969"/>
                </a:solidFill>
                <a:latin typeface="Calibri" panose="020F0502020204030204" pitchFamily="34" charset="0"/>
                <a:ea typeface="Calibri" panose="020F0502020204030204" pitchFamily="34" charset="0"/>
                <a:cs typeface="Calibri" panose="020F0502020204030204" pitchFamily="34" charset="0"/>
              </a:rPr>
              <a:t>Conditions vary widely year to year</a:t>
            </a:r>
          </a:p>
          <a:p>
            <a:pPr marL="457200" indent="-457200">
              <a:buClr>
                <a:srgbClr val="696969"/>
              </a:buClr>
              <a:buFont typeface="Arial" panose="020B0604020202020204" pitchFamily="34" charset="0"/>
              <a:buChar char="•"/>
            </a:pPr>
            <a:r>
              <a:rPr lang="en-US" sz="2800" dirty="0">
                <a:solidFill>
                  <a:srgbClr val="696969"/>
                </a:solidFill>
                <a:latin typeface="Calibri" panose="020F0502020204030204" pitchFamily="34" charset="0"/>
                <a:ea typeface="Calibri" panose="020F0502020204030204" pitchFamily="34" charset="0"/>
                <a:cs typeface="Calibri" panose="020F0502020204030204" pitchFamily="34" charset="0"/>
              </a:rPr>
              <a:t>Resilient trend despite fluctuations</a:t>
            </a:r>
          </a:p>
        </p:txBody>
      </p:sp>
    </p:spTree>
    <p:extLst>
      <p:ext uri="{BB962C8B-B14F-4D97-AF65-F5344CB8AC3E}">
        <p14:creationId xmlns:p14="http://schemas.microsoft.com/office/powerpoint/2010/main" val="394112951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7534</TotalTime>
  <Words>1163</Words>
  <Application>Microsoft Office PowerPoint</Application>
  <PresentationFormat>Custom</PresentationFormat>
  <Paragraphs>82</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Inter Tight SemiBold</vt:lpstr>
      <vt:lpstr>Assistant SemiBold</vt:lpstr>
      <vt:lpstr>Calibri</vt:lpstr>
      <vt:lpstr>Inter Tight</vt:lpstr>
      <vt:lpstr>Arial</vt:lpstr>
      <vt:lpstr>Gilda Display</vt:lpstr>
      <vt:lpstr>Office Theme</vt:lpstr>
      <vt:lpstr>PowerPoint Presentation</vt:lpstr>
      <vt:lpstr>PowerPoint Presentation</vt:lpstr>
      <vt:lpstr>Understanding USDA Growing Zones</vt:lpstr>
      <vt:lpstr>PowerPoint Presentation</vt:lpstr>
      <vt:lpstr>Temperature Trends</vt:lpstr>
      <vt:lpstr>PowerPoint Presentation</vt:lpstr>
      <vt:lpstr>PowerPoint Presentation</vt:lpstr>
      <vt:lpstr>Corn Yield &amp; Condition (Tri-State Region)</vt:lpstr>
      <vt:lpstr>Soy Yield &amp; Condition (Tri-State Region)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MeganH</dc:creator>
  <cp:lastModifiedBy>Megan  Howard</cp:lastModifiedBy>
  <cp:revision>43</cp:revision>
  <dcterms:modified xsi:type="dcterms:W3CDTF">2025-11-12T15:46:08Z</dcterms:modified>
</cp:coreProperties>
</file>